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1" r:id="rId1"/>
  </p:sldMasterIdLst>
  <p:notesMasterIdLst>
    <p:notesMasterId r:id="rId59"/>
  </p:notesMasterIdLst>
  <p:handoutMasterIdLst>
    <p:handoutMasterId r:id="rId60"/>
  </p:handoutMasterIdLst>
  <p:sldIdLst>
    <p:sldId id="319" r:id="rId2"/>
    <p:sldId id="325" r:id="rId3"/>
    <p:sldId id="326" r:id="rId4"/>
    <p:sldId id="327" r:id="rId5"/>
    <p:sldId id="328" r:id="rId6"/>
    <p:sldId id="330" r:id="rId7"/>
    <p:sldId id="331" r:id="rId8"/>
    <p:sldId id="408" r:id="rId9"/>
    <p:sldId id="409" r:id="rId10"/>
    <p:sldId id="332" r:id="rId11"/>
    <p:sldId id="410" r:id="rId12"/>
    <p:sldId id="334" r:id="rId13"/>
    <p:sldId id="333" r:id="rId14"/>
    <p:sldId id="412" r:id="rId15"/>
    <p:sldId id="335" r:id="rId16"/>
    <p:sldId id="400" r:id="rId17"/>
    <p:sldId id="336" r:id="rId18"/>
    <p:sldId id="337" r:id="rId19"/>
    <p:sldId id="339" r:id="rId20"/>
    <p:sldId id="340" r:id="rId21"/>
    <p:sldId id="399" r:id="rId22"/>
    <p:sldId id="342" r:id="rId23"/>
    <p:sldId id="413" r:id="rId24"/>
    <p:sldId id="344" r:id="rId25"/>
    <p:sldId id="347" r:id="rId26"/>
    <p:sldId id="348" r:id="rId27"/>
    <p:sldId id="351" r:id="rId28"/>
    <p:sldId id="353" r:id="rId29"/>
    <p:sldId id="414" r:id="rId30"/>
    <p:sldId id="357" r:id="rId31"/>
    <p:sldId id="402" r:id="rId32"/>
    <p:sldId id="416" r:id="rId33"/>
    <p:sldId id="417" r:id="rId34"/>
    <p:sldId id="415" r:id="rId35"/>
    <p:sldId id="403" r:id="rId36"/>
    <p:sldId id="418" r:id="rId37"/>
    <p:sldId id="406" r:id="rId38"/>
    <p:sldId id="369" r:id="rId39"/>
    <p:sldId id="370" r:id="rId40"/>
    <p:sldId id="407" r:id="rId41"/>
    <p:sldId id="372" r:id="rId42"/>
    <p:sldId id="373" r:id="rId43"/>
    <p:sldId id="375" r:id="rId44"/>
    <p:sldId id="419" r:id="rId45"/>
    <p:sldId id="378" r:id="rId46"/>
    <p:sldId id="379" r:id="rId47"/>
    <p:sldId id="381" r:id="rId48"/>
    <p:sldId id="420" r:id="rId49"/>
    <p:sldId id="421" r:id="rId50"/>
    <p:sldId id="396" r:id="rId51"/>
    <p:sldId id="388" r:id="rId52"/>
    <p:sldId id="390" r:id="rId53"/>
    <p:sldId id="392" r:id="rId54"/>
    <p:sldId id="393" r:id="rId55"/>
    <p:sldId id="394" r:id="rId56"/>
    <p:sldId id="395" r:id="rId57"/>
    <p:sldId id="422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70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36"/>
    </p:cViewPr>
  </p:sorterViewPr>
  <p:notesViewPr>
    <p:cSldViewPr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B2D45BB-56EA-40EE-9AD5-4AAAB72AEB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A7373BC9-CB66-4757-BF24-DD71D17C87F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6357E796-FD13-417E-AF0A-FAAEF19C516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61BCAD6B-160E-4B22-A6F3-7B51FEDC9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005B3544-A47D-4017-9B94-A9A8ADC722D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060FDDF-4600-469C-BFFF-1F0125D5F0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78379A77-0246-48F0-9590-FCBF0F890F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65E5329-9074-4ACE-BFFE-87FB413A1F2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197942EA-9453-43DE-87FB-3DDEC7DA98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86B8972F-382A-48F1-8E69-CD02E288C6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4815CEE7-FD95-4331-AB12-DD3CFFFB0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CF7624DE-B015-4E1A-87AA-BD55E72318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78D2E54E-9C24-4C1A-9659-DBA276090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7DD61C-1E8D-4EE2-AEF7-4CCF50DBCEBD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D8E4AB3-F548-4478-AC12-7E97DD32870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1255C1A-0923-4225-AD99-878ACFC39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CB67FD1-A84D-4B8E-AE12-BC78282B34C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06E790D-E443-47E7-848E-E3A03D2C4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59AB9A0-7AB3-47F0-AE3B-52BC8B77413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D4DF8ED-19A7-4D3A-B968-29BBB66F7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549AD91-7306-436E-ABA1-73C819A17EE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E2DC27D-B814-4F23-9618-BBFE49852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F0C8702-54D8-4444-BD29-246DD95116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AB3B539-8FEC-49AD-8A7F-4628D5F18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453D873-6880-4548-BE9C-0CAD63E502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98DC6BB-269E-4EC6-8953-A0FFB62BF2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274734E-B25F-4564-81B6-D2EBD2FF99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F553C9C-B0FE-4F84-8204-6C378DF54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031EE94-C15A-47CB-9418-7F2EAADD43A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926C04A-8B72-472C-9173-BFB862621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8D0FDCE-E9E8-43A7-9017-5E88D16A758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59C6E1D-E34A-4AFC-A2E4-9A34ABFD1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68C5BBA-F222-4BB0-9C15-ABBE3226A3C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7731F2A-8C53-4345-8262-01B43430C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224F8F6A-5332-4C04-A305-2D533297BF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E744B53-EE2B-4475-B73F-E692E512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5EAEFB71-350B-45FE-8857-9368A019C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121994D-DEC4-4A6E-806E-02AA017E6515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DA9F4092-B245-47F7-87BD-CD1159EE991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EDA2904E-3C32-4A63-950E-8FDBE9816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8FCC1972-6DC1-4D29-991E-D4F5187D18A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713BC63-4BED-4C40-9866-8CAD5F426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389F1C23-B339-46C3-8165-EED6C55EA2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EBB1F7F8-837D-4051-A77A-D0DCC8819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5FCDBDE5-9FF9-45CB-9742-ADE881AC7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9A5628-B8B5-4A81-A1C2-057B95179B11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4C32411F-2552-4231-A613-B82315E7E6B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2E5D5DC-34C1-4680-BB14-E2E83E611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1600B05-31B2-4970-98BA-CC4386A0AD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853DABB-F675-49BE-9F37-74FFEFF858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235FA5A-E184-4FF4-A697-184ECA0564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7D80D5A-8C05-4A56-8CCF-D7F6856AD5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AAE3E5C4-ACEB-4A93-B369-EA6C3E0C87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B3E04BA-9DAB-4457-99A5-F095914843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D4CBF877-955D-480E-B90A-ECDBC4AC17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B79A1E3-C491-4D70-9681-EDC403BB4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B8A21B4-A76E-45DB-8CD4-7CB2555096D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45FE591-110A-403A-983D-37621351D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25184D3-C12C-4C1E-B5E2-F9851B95F6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65F66E5-5C97-4D06-808E-E379C53A4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F83162A9-475A-498E-BC42-9DE35F84DD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CC906FF-A917-4778-BB4C-412F7F3F7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>
            <a:extLst>
              <a:ext uri="{FF2B5EF4-FFF2-40B4-BE49-F238E27FC236}">
                <a16:creationId xmlns:a16="http://schemas.microsoft.com/office/drawing/2014/main" id="{768BDB33-1657-42D7-B8E6-207FEDF0334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1027">
            <a:extLst>
              <a:ext uri="{FF2B5EF4-FFF2-40B4-BE49-F238E27FC236}">
                <a16:creationId xmlns:a16="http://schemas.microsoft.com/office/drawing/2014/main" id="{605FEEAD-EE43-455C-B474-9A78F3232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2DF8540-08B0-47C5-8E49-ADF2DBF58A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4CECBAC-CD53-4992-8F9D-8FEEF8EE20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6F53B065-C481-4ED3-8148-73EBA45C05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15F12DAC-CE4F-4F0F-AB89-7B3C84197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20A39920-2B37-490E-8AED-4B35A8251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50353F-416D-4822-A8D4-2BA6417DBC59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17327D7D-82D3-4B44-86D2-C7C58EEAAC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34D759D4-EDE9-4BFA-BE2D-E9ED51643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AF7B2A4B-4092-4872-A992-C6A4C198B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811E36-70EC-4304-9331-B6F4CC486B01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30964677-2646-4A98-B0D0-E006AB6FD74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E3692C5-CBE5-442C-BB84-9C0D6B07E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EE4385D5-9CDE-4810-8B5D-0B411090EB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1B718DD-B72D-41A9-986F-A458C2A4D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114A633C-DADD-416B-A2ED-B0B69A5E79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19B1B5CF-4EE7-464F-8562-3BE200A3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9C850B5A-C8BB-4238-A581-028BAB5EC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98F05B-8090-480B-8F2D-1AF18EE748D7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1520AAE-9361-48CD-856A-B66B237234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4DB61B3-E46C-45B7-978A-6308A33B2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4C99701A-FFA2-438F-800C-DCB6819AEC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A595ACC-AD0A-44C1-9055-DCE3C6A19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33D22CC-7856-483A-BD18-B34CEEA1429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A23D7A52-B194-4788-B962-9FBD1EC9D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EE383872-77FC-4421-9BE5-906529F520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672E82D-EC3F-4754-8998-3F7E53AA6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>
            <a:extLst>
              <a:ext uri="{FF2B5EF4-FFF2-40B4-BE49-F238E27FC236}">
                <a16:creationId xmlns:a16="http://schemas.microsoft.com/office/drawing/2014/main" id="{8E27E21F-5B90-4E0B-B7EA-AB897B596C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1027">
            <a:extLst>
              <a:ext uri="{FF2B5EF4-FFF2-40B4-BE49-F238E27FC236}">
                <a16:creationId xmlns:a16="http://schemas.microsoft.com/office/drawing/2014/main" id="{8F5C6B8E-F7F7-43C9-BB8B-6A37B2FBE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4907C362-AB9B-4CC8-97B4-62E2FCEFADA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473CB71-8F12-44B1-AF55-80DBC1769B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1CC3A496-CE5E-476C-A020-1D8FE35D28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9B48B9E2-42C1-4C9A-99B0-CAEEC05EC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2CB38F09-C2BF-4639-AAC4-AD64A960F70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1145C0AA-0AB8-4C5C-AA2B-D363F71E4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BC01E87-F827-4B66-8098-409170593B9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A4D43933-657A-4362-B1E8-9D7834397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8FF6469E-E88A-4883-8138-A53497171A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137DFC5-C081-4601-B6DA-BD4D81D61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225F4F8A-0C55-4ABB-BEA4-19EABB3E2AF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B10BCD8-5EB1-4A0B-82D4-BF0B1BBE6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9C336BE9-93B4-4AC6-A587-47BE6E04C1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833613E3-5F06-4B6D-8175-3A1F132C3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7FE60A8-5D55-4766-9D28-9FB2DDD490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F3BBD13-CFC7-4241-ACF3-E3786B1BD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FB2210-C9ED-45BD-8D7E-113D67C64C4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D0A78AD-E99F-46D1-B0D3-6D1804956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B8C1257F-3B0C-40C6-8B49-2EB11A2A505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B2A6748E-3EBE-426D-A546-A436D0592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F9C5B17-B73F-424A-9CAA-3F11B8B7FE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199768D-FC53-461E-9FF5-1EC55EBAA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66ED5B26-A680-4A05-9456-A8E174D6B48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AECDC84-2FF1-468E-86EA-EA1BFE849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5FB140F-29C0-4B47-8009-507DF8AC4E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A31F7158-FCD9-479B-8093-065A235CC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7ADD2D8-E6AA-4C16-9CB8-FA42CC6CE6C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B4393AB4-1826-4575-AF28-DDD16989E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FDA90D-3FC3-4B6F-A543-E311A54608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24C49E6-5894-42CB-BEA3-2FCF400F1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5E4AC10-3DCA-4B77-B6C2-000026D782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B2D76B6-EB11-41C6-A583-6C4D757BE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9A5CAB3-4A37-4CEE-B1FD-749533DC1F0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05C5EA7-F16E-4473-B48E-879D1302E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2502965-C308-4FEA-A405-D5DAEA2105E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FC55FCF-BC9F-404D-9D63-8A74E0C6D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46CC8FE-9A03-4EED-8AE2-49AC951535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9ADA7F-C84E-4C7F-A8B7-663DA0E694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41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0BC50BD-AA83-4413-B2D3-E328B7C64D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158F60-9E2B-44CF-9A3C-DBF4C3A4EC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57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76400"/>
            <a:ext cx="396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96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3400" y="4038600"/>
            <a:ext cx="396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96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071AD45-23DF-43E4-A33E-80E5F258A5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35045-67EC-4BA6-A1CF-99AB30A5B4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84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76400"/>
            <a:ext cx="80772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4038600"/>
            <a:ext cx="80772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54AEA80-C001-4DF1-ACC8-05C352D039C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11E289-D209-4631-9E4D-5D330C20F9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97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4800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47CF3-C730-47F5-888D-107D09077E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629400"/>
            <a:ext cx="2057400" cy="228600"/>
          </a:xfrm>
        </p:spPr>
        <p:txBody>
          <a:bodyPr/>
          <a:lstStyle>
            <a:lvl1pPr>
              <a:defRPr sz="1100"/>
            </a:lvl1pPr>
          </a:lstStyle>
          <a:p>
            <a:fld id="{CDDA7D09-F628-4416-AE43-D17A01708B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41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3636BE6-A1F5-4BA4-9550-3457032E34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9EC4E3-8DEA-4A38-8DEE-5F9915EC3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5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A20B41D-CAF6-4A08-9EF0-DA24809AEE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2F04DD-E972-4BD9-8A96-9F96BE51BF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57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67F3938-32F8-4447-A220-470100C34B0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07C256-0AC5-422A-9908-6EBC1E191E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62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0E0C2B8-540C-4FE4-9C9B-D8AC07585C5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01525D-9A3B-45D0-99B8-0C0988AA38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20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2A7C95D-A178-47FD-B947-492485B039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8E4370-5D16-4302-BF01-346D631F88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28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5D0E572-2F39-449C-B0BC-8DA381AE07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67BC83-F88A-4E8A-931E-8C1142C816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81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7FB358D-9F69-4005-9181-52108FAE7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034297-40F1-402A-93B9-72EF904EC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78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C1F0973-EA04-4350-951B-B77C36B99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987296D-9210-43D0-91FE-17EC1D702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537D2E60-4C8B-4195-BF97-39C4EA2437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613525"/>
            <a:ext cx="2057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16D649DA-7278-418C-950E-4B6EB969FC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E3F316-1107-439B-A843-1E382F8409CC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0" y="6553200"/>
            <a:ext cx="3886200" cy="304800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+mj-lt"/>
              </a:defRPr>
            </a:lvl1pPr>
          </a:lstStyle>
          <a:p>
            <a:pPr>
              <a:defRPr/>
            </a:pPr>
            <a:r>
              <a:rPr lang="en-US" sz="1000" dirty="0">
                <a:ea typeface="ＭＳ Ｐゴシック" charset="-128"/>
              </a:rPr>
              <a:t>Database Systems, 10th Edition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4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222222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rgbClr val="222222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22222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 descr="slideBackground">
            <a:extLst>
              <a:ext uri="{FF2B5EF4-FFF2-40B4-BE49-F238E27FC236}">
                <a16:creationId xmlns:a16="http://schemas.microsoft.com/office/drawing/2014/main" id="{AAE40262-E6EF-4332-A144-B94BF3CA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1026">
            <a:extLst>
              <a:ext uri="{FF2B5EF4-FFF2-40B4-BE49-F238E27FC236}">
                <a16:creationId xmlns:a16="http://schemas.microsoft.com/office/drawing/2014/main" id="{B65B73C2-BDA3-4CCF-B298-BFFF140EA6F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Database Systems: </a:t>
            </a:r>
            <a:br>
              <a:rPr lang="en-US" altLang="en-US" sz="4000" b="1"/>
            </a:br>
            <a:r>
              <a:rPr lang="en-US" altLang="en-US" sz="4000" b="1"/>
              <a:t>Design, Implementation, and Management</a:t>
            </a:r>
            <a:br>
              <a:rPr lang="en-US" altLang="en-US" sz="4000" b="1"/>
            </a:br>
            <a:r>
              <a:rPr lang="en-US" altLang="en-US" sz="2800" b="1"/>
              <a:t>Tenth Edition</a:t>
            </a:r>
          </a:p>
        </p:txBody>
      </p:sp>
      <p:sp>
        <p:nvSpPr>
          <p:cNvPr id="5124" name="Rectangle 1027">
            <a:extLst>
              <a:ext uri="{FF2B5EF4-FFF2-40B4-BE49-F238E27FC236}">
                <a16:creationId xmlns:a16="http://schemas.microsoft.com/office/drawing/2014/main" id="{7EFB2A57-1618-49D2-91A7-7BFA5790404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682625" y="4524375"/>
            <a:ext cx="7927975" cy="1462088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altLang="en-US" sz="3400" i="1"/>
              <a:t>Chapter 3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altLang="en-US" sz="3400" i="1"/>
              <a:t>The Relational Database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E36C404-07D0-436B-82EC-B023A9043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B5F1460-2BBD-4960-A501-C4918E7D7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r>
              <a:rPr lang="en-US" altLang="en-US"/>
              <a:t>Each row in a table must be uniquely identifiable</a:t>
            </a:r>
          </a:p>
          <a:p>
            <a:r>
              <a:rPr lang="en-US" altLang="en-US"/>
              <a:t>Key: one or more attributes that determine other attributes</a:t>
            </a:r>
          </a:p>
          <a:p>
            <a:pPr lvl="1"/>
            <a:r>
              <a:rPr lang="en-US" altLang="en-US"/>
              <a:t>Key’s role is based on determination</a:t>
            </a:r>
          </a:p>
          <a:p>
            <a:pPr lvl="2"/>
            <a:r>
              <a:rPr lang="en-US" altLang="en-US"/>
              <a:t>If you know the value of attribute A, you can determine the value of attribute B</a:t>
            </a:r>
          </a:p>
        </p:txBody>
      </p:sp>
      <p:sp>
        <p:nvSpPr>
          <p:cNvPr id="21508" name="Slide Number Placeholder 4">
            <a:extLst>
              <a:ext uri="{FF2B5EF4-FFF2-40B4-BE49-F238E27FC236}">
                <a16:creationId xmlns:a16="http://schemas.microsoft.com/office/drawing/2014/main" id="{C9A0E07C-5858-4546-B815-20DBFE6FD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57A67B-E471-4D8A-8802-C1673D13E21E}" type="slidenum">
              <a:rPr lang="en-US" altLang="en-US" sz="110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632E6B4-0F3F-4F35-80A5-B02BA0A3F7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40BFDC-565B-4270-8CE2-632F4434C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572000"/>
          </a:xfrm>
        </p:spPr>
        <p:txBody>
          <a:bodyPr/>
          <a:lstStyle/>
          <a:p>
            <a:pPr lvl="1"/>
            <a:r>
              <a:rPr lang="en-US" altLang="en-US"/>
              <a:t>Functional dependence</a:t>
            </a:r>
          </a:p>
          <a:p>
            <a:pPr lvl="2"/>
            <a:r>
              <a:rPr lang="en-US" altLang="en-US"/>
              <a:t>Attribute B is functionally dependent on A if each value in column A determines one and only one value in coloumn B</a:t>
            </a:r>
          </a:p>
          <a:p>
            <a:pPr lvl="2"/>
            <a:r>
              <a:rPr lang="en-US" altLang="en-US"/>
              <a:t>STU_NUM-&gt; STU_LNAME</a:t>
            </a:r>
          </a:p>
          <a:p>
            <a:pPr lvl="3"/>
            <a:r>
              <a:rPr lang="en-US" altLang="en-US"/>
              <a:t>STU_NUM is the determinant</a:t>
            </a:r>
          </a:p>
          <a:p>
            <a:pPr lvl="3"/>
            <a:r>
              <a:rPr lang="en-US" altLang="en-US"/>
              <a:t>STU_LNAME is the dependent </a:t>
            </a:r>
          </a:p>
          <a:p>
            <a:pPr lvl="2"/>
            <a:r>
              <a:rPr lang="en-US" altLang="en-US"/>
              <a:t>STU_NUM-&gt;(STU_LNAME, STU_FNAME,STU_GPA)</a:t>
            </a:r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BAA05C8F-E5B1-4B26-A12A-023C2B79B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DD8DC-A840-42AE-832B-2C6B801F32B3}" type="slidenum">
              <a:rPr lang="en-US" altLang="en-US" sz="110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F8A02DD-0594-40A1-8326-1DB0D158C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Keys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EAF12BF-19CE-434B-B7DA-DBEC1CAA7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181600"/>
          </a:xfrm>
        </p:spPr>
        <p:txBody>
          <a:bodyPr/>
          <a:lstStyle/>
          <a:p>
            <a:r>
              <a:rPr lang="en-US" altLang="en-US"/>
              <a:t>Composite key</a:t>
            </a:r>
          </a:p>
          <a:p>
            <a:pPr lvl="1"/>
            <a:r>
              <a:rPr lang="en-US" altLang="en-US"/>
              <a:t>Composed of more than one attribute</a:t>
            </a:r>
          </a:p>
          <a:p>
            <a:r>
              <a:rPr lang="en-US" altLang="en-US"/>
              <a:t>Key attribute</a:t>
            </a:r>
          </a:p>
          <a:p>
            <a:pPr lvl="1"/>
            <a:r>
              <a:rPr lang="en-US" altLang="en-US"/>
              <a:t>Any attribute that is part of a key</a:t>
            </a:r>
          </a:p>
          <a:p>
            <a:pPr lvl="2"/>
            <a:r>
              <a:rPr lang="en-US" altLang="en-US" sz="2000"/>
              <a:t>STU_NUM-&gt;STU_GPA</a:t>
            </a:r>
          </a:p>
          <a:p>
            <a:pPr lvl="2"/>
            <a:r>
              <a:rPr lang="en-US" altLang="en-US" sz="2000"/>
              <a:t>(STU_LNAME,STU_FNAME,STU_INIT,STU_PHONE) -&gt;STU_HRS</a:t>
            </a:r>
          </a:p>
          <a:p>
            <a:r>
              <a:rPr lang="en-US" altLang="en-US"/>
              <a:t>Superkey</a:t>
            </a:r>
          </a:p>
          <a:p>
            <a:pPr lvl="1"/>
            <a:r>
              <a:rPr lang="en-US" altLang="en-US"/>
              <a:t>Any key that uniquely identifies each row</a:t>
            </a:r>
          </a:p>
          <a:p>
            <a:pPr lvl="2"/>
            <a:r>
              <a:rPr lang="en-US" altLang="en-US"/>
              <a:t>STU_NUM i</a:t>
            </a:r>
          </a:p>
          <a:p>
            <a:pPr lvl="2"/>
            <a:r>
              <a:rPr lang="en-US" altLang="en-US"/>
              <a:t>(STU_LNAME,STU_FNAME,STU_INIT,STU_PHONE)</a:t>
            </a: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FE75919A-42A8-4766-B84B-95D3EB72D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B13D5E-E605-47F2-BDF7-2F698F38480A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7F3C278F-5462-498F-AB0F-E2F36D9B2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9E5F04-2432-4273-97E2-F567F300E290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7651" name="Picture 5" descr="G:\DBSystems\Figures\C7888_03\C7888_03\Tbl03-02.bmp">
            <a:extLst>
              <a:ext uri="{FF2B5EF4-FFF2-40B4-BE49-F238E27FC236}">
                <a16:creationId xmlns:a16="http://schemas.microsoft.com/office/drawing/2014/main" id="{841C5B34-14FC-4939-971B-C834D5CE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67200"/>
            <a:ext cx="4191000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3">
            <a:extLst>
              <a:ext uri="{FF2B5EF4-FFF2-40B4-BE49-F238E27FC236}">
                <a16:creationId xmlns:a16="http://schemas.microsoft.com/office/drawing/2014/main" id="{5AC83CDF-6A3A-4F5F-86A5-C6ABE8C8F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2895600"/>
          </a:xfrm>
        </p:spPr>
        <p:txBody>
          <a:bodyPr/>
          <a:lstStyle/>
          <a:p>
            <a:r>
              <a:rPr lang="en-US" altLang="en-US"/>
              <a:t>In Table 3.2, student classification is based on hours completed</a:t>
            </a:r>
          </a:p>
          <a:p>
            <a:pPr lvl="1"/>
            <a:r>
              <a:rPr lang="en-US" altLang="en-US"/>
              <a:t>STU_HRS-&gt;STU_CLASS</a:t>
            </a:r>
          </a:p>
          <a:p>
            <a:r>
              <a:rPr lang="en-US" altLang="en-US"/>
              <a:t>The specific number of hours is NOT dependent on the classification.</a:t>
            </a:r>
          </a:p>
          <a:p>
            <a:pPr lvl="1"/>
            <a:r>
              <a:rPr lang="en-US" altLang="en-US"/>
              <a:t>A junior can have 62 hours or 84 hours</a:t>
            </a:r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0A80BC71-222B-47B7-AF3F-49A34ECC7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r>
              <a:rPr lang="en-US" altLang="en-US"/>
              <a:t>Types of Keys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D41BF381-A4B9-4201-9700-8C886C60A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4215E5-C61F-4EAE-8232-A3D805B78E31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F5189493-E664-4915-AD4D-3F7F99B29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2895600"/>
          </a:xfrm>
        </p:spPr>
        <p:txBody>
          <a:bodyPr/>
          <a:lstStyle/>
          <a:p>
            <a:r>
              <a:rPr lang="en-US" altLang="en-US"/>
              <a:t>Candidate key </a:t>
            </a:r>
          </a:p>
          <a:p>
            <a:pPr lvl="1"/>
            <a:r>
              <a:rPr lang="en-US" altLang="en-US"/>
              <a:t>A superkey without unnecessary attributes (minimal)</a:t>
            </a:r>
          </a:p>
          <a:p>
            <a:pPr lvl="1"/>
            <a:r>
              <a:rPr lang="en-US" altLang="en-US"/>
              <a:t>(STU_NUM,STU_LNAME) is a superkey but not a candidate key</a:t>
            </a:r>
          </a:p>
          <a:p>
            <a:pPr lvl="1"/>
            <a:r>
              <a:rPr lang="en-US" altLang="en-US"/>
              <a:t>The primary key is the candidate key chosen by the designer to be the primary means by which rows of the table are uniquely identified</a:t>
            </a:r>
          </a:p>
          <a:p>
            <a:pPr lvl="1"/>
            <a:r>
              <a:rPr lang="en-US" altLang="en-US"/>
              <a:t>(STU_LNAM	E,STU_FNAME,STU_INIT,STU_PHONE)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9391AD37-734C-4B86-881B-0A69A41D2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r>
              <a:rPr lang="en-US" altLang="en-US"/>
              <a:t>Types of Keys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83DF592-29DD-4A3B-84C2-0C7692A40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Keys (cont’d.)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A4E32BA-F198-4B3D-A4FC-AD780A344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876800"/>
          </a:xfrm>
        </p:spPr>
        <p:txBody>
          <a:bodyPr/>
          <a:lstStyle/>
          <a:p>
            <a:r>
              <a:rPr lang="en-US" altLang="en-US"/>
              <a:t>To ensure entity integrity each row (entity instance) in the table has its own unique identity</a:t>
            </a:r>
          </a:p>
          <a:p>
            <a:r>
              <a:rPr lang="en-US" altLang="en-US"/>
              <a:t>Each primary key has two requirements:</a:t>
            </a:r>
          </a:p>
          <a:p>
            <a:pPr lvl="1"/>
            <a:r>
              <a:rPr lang="en-US" altLang="en-US"/>
              <a:t>All the values in the PK must be unique</a:t>
            </a:r>
          </a:p>
          <a:p>
            <a:pPr lvl="1"/>
            <a:r>
              <a:rPr lang="en-US" altLang="en-US"/>
              <a:t>No key attribute in the PK can contain a null</a:t>
            </a:r>
          </a:p>
          <a:p>
            <a:r>
              <a:rPr lang="en-US" altLang="en-US"/>
              <a:t>NULL</a:t>
            </a:r>
          </a:p>
          <a:p>
            <a:pPr lvl="1"/>
            <a:r>
              <a:rPr lang="en-US" altLang="en-US"/>
              <a:t>No value at all (not a zero or space)</a:t>
            </a:r>
          </a:p>
          <a:p>
            <a:pPr lvl="1"/>
            <a:r>
              <a:rPr lang="en-US" altLang="en-US"/>
              <a:t>Created when you hit the Enter or Tab key to move to the next entry without making an entry of any kind</a:t>
            </a:r>
          </a:p>
          <a:p>
            <a:pPr lvl="1"/>
            <a:r>
              <a:rPr lang="en-US" altLang="en-US"/>
              <a:t>Should be avoided in other attributes</a:t>
            </a:r>
          </a:p>
        </p:txBody>
      </p:sp>
      <p:sp>
        <p:nvSpPr>
          <p:cNvPr id="31748" name="Slide Number Placeholder 4">
            <a:extLst>
              <a:ext uri="{FF2B5EF4-FFF2-40B4-BE49-F238E27FC236}">
                <a16:creationId xmlns:a16="http://schemas.microsoft.com/office/drawing/2014/main" id="{752B1986-D701-4E73-8372-AB5104425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D42F98-03DC-4B24-8552-1B7782DCD24C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FEA665E-B0BE-488F-B80B-344B9DF8A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Keys (cont’d.)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15DA93D-9764-4E39-9556-B484501BAE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/>
              <a:t>NULL can represent:</a:t>
            </a:r>
          </a:p>
          <a:p>
            <a:pPr lvl="2"/>
            <a:r>
              <a:rPr lang="en-US" altLang="en-US"/>
              <a:t>An unknown attribute value</a:t>
            </a:r>
          </a:p>
          <a:p>
            <a:pPr lvl="2"/>
            <a:r>
              <a:rPr lang="en-US" altLang="en-US"/>
              <a:t>A known, but missing, attribute value</a:t>
            </a:r>
          </a:p>
          <a:p>
            <a:pPr lvl="2"/>
            <a:r>
              <a:rPr lang="en-US" altLang="en-US"/>
              <a:t>A “not applicable” condition</a:t>
            </a:r>
          </a:p>
          <a:p>
            <a:pPr lvl="1"/>
            <a:r>
              <a:rPr lang="en-US" altLang="en-US"/>
              <a:t>Can create problems when functions such as COUNT, AVERAGE, and SUM are used</a:t>
            </a:r>
          </a:p>
          <a:p>
            <a:pPr lvl="1"/>
            <a:r>
              <a:rPr lang="en-US" altLang="en-US"/>
              <a:t>Can create logical problems when relational tables are linked</a:t>
            </a:r>
          </a:p>
        </p:txBody>
      </p:sp>
      <p:sp>
        <p:nvSpPr>
          <p:cNvPr id="33796" name="Slide Number Placeholder 4">
            <a:extLst>
              <a:ext uri="{FF2B5EF4-FFF2-40B4-BE49-F238E27FC236}">
                <a16:creationId xmlns:a16="http://schemas.microsoft.com/office/drawing/2014/main" id="{667CF31B-6306-4935-9747-C4124CB13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000C35-C1A2-4385-9FE0-2B2914326605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75B33F2-5046-4695-BAD4-0688DBAA2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Keys (cont’d.)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51B208B-0805-41F8-9521-25AA0E9EE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Controlled redundancy</a:t>
            </a:r>
          </a:p>
          <a:p>
            <a:pPr lvl="1"/>
            <a:r>
              <a:rPr lang="en-US" altLang="en-US"/>
              <a:t>Makes the relational database work</a:t>
            </a:r>
          </a:p>
          <a:p>
            <a:pPr lvl="1"/>
            <a:r>
              <a:rPr lang="en-US" altLang="en-US"/>
              <a:t>Tables within the database share common attributes </a:t>
            </a:r>
          </a:p>
          <a:p>
            <a:pPr lvl="2"/>
            <a:r>
              <a:rPr lang="en-US" altLang="en-US"/>
              <a:t>Enables tables to be linked together</a:t>
            </a:r>
          </a:p>
          <a:p>
            <a:pPr lvl="1"/>
            <a:r>
              <a:rPr lang="en-US" altLang="en-US"/>
              <a:t>Multiple occurrences of values not redundant when required to make the relationship work</a:t>
            </a:r>
          </a:p>
          <a:p>
            <a:pPr lvl="1"/>
            <a:r>
              <a:rPr lang="en-US" altLang="en-US"/>
              <a:t>Redundancy exists only when there is unnecessary duplication of attribute values</a:t>
            </a:r>
          </a:p>
        </p:txBody>
      </p:sp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D3B352F9-DAE6-4A8A-95EE-8C0433758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2B0E34-665D-44FE-8F26-E7237427108A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05B78342-682A-4957-B098-621811517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790F6E-2066-449E-9343-F02C15D78E91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7891" name="Picture 5" descr="G:\DBSystems\Figures\C7888_03\C7888_03\Fig03-02.bmp">
            <a:extLst>
              <a:ext uri="{FF2B5EF4-FFF2-40B4-BE49-F238E27FC236}">
                <a16:creationId xmlns:a16="http://schemas.microsoft.com/office/drawing/2014/main" id="{771B49A7-B4D5-44D7-ACBF-55E3B3EE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914400"/>
            <a:ext cx="81359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A271F22-0405-4377-8FC6-2055A787E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077200" cy="1143000"/>
          </a:xfrm>
        </p:spPr>
        <p:txBody>
          <a:bodyPr/>
          <a:lstStyle/>
          <a:p>
            <a:r>
              <a:rPr lang="en-US" altLang="en-US"/>
              <a:t>Types of Keys (cont’d.)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27852E1C-7E7C-4B31-9B91-C24C0BACC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5257800"/>
          </a:xfrm>
        </p:spPr>
        <p:txBody>
          <a:bodyPr/>
          <a:lstStyle/>
          <a:p>
            <a:r>
              <a:rPr lang="en-US" altLang="en-US"/>
              <a:t>Foreign key (FK) </a:t>
            </a:r>
          </a:p>
          <a:p>
            <a:pPr lvl="1"/>
            <a:r>
              <a:rPr lang="en-US" altLang="en-US" sz="2400"/>
              <a:t>An attribute whose values match primary key values in the related table</a:t>
            </a:r>
          </a:p>
          <a:p>
            <a:r>
              <a:rPr lang="en-US" altLang="en-US"/>
              <a:t>Referential integrity </a:t>
            </a:r>
          </a:p>
          <a:p>
            <a:pPr lvl="1"/>
            <a:r>
              <a:rPr lang="en-US" altLang="en-US" sz="2400"/>
              <a:t>FK contains a value that refers to an existing valid tuple (row) in another relation</a:t>
            </a:r>
          </a:p>
          <a:p>
            <a:pPr lvl="2"/>
            <a:r>
              <a:rPr lang="en-US" altLang="en-US" sz="2000"/>
              <a:t>Every entry in VEND_CODE in the PRODUCT table has either a null or a valid value in VEND_CODE in the VENDOR table</a:t>
            </a:r>
          </a:p>
          <a:p>
            <a:r>
              <a:rPr lang="en-US" altLang="en-US"/>
              <a:t>Secondary key </a:t>
            </a:r>
          </a:p>
          <a:p>
            <a:pPr lvl="1"/>
            <a:r>
              <a:rPr lang="en-US" altLang="en-US" sz="2400"/>
              <a:t>Key used strictly for data retrieval purposes</a:t>
            </a:r>
          </a:p>
          <a:p>
            <a:pPr lvl="2"/>
            <a:r>
              <a:rPr lang="en-US" altLang="en-US" sz="2200"/>
              <a:t>lookup customer by last name and phone number when customer number is not known</a:t>
            </a:r>
          </a:p>
          <a:p>
            <a:pPr lvl="2"/>
            <a:r>
              <a:rPr lang="en-US" altLang="en-US" sz="2000"/>
              <a:t>may not return unique results – lookup by last name and city</a:t>
            </a:r>
            <a:endParaRPr lang="en-US" altLang="en-US" sz="2200"/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0FD90585-40F6-49BB-A467-CFBA9122F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5A15E0-F783-4233-A851-BCECBED735D4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FACCC162-6A1B-4186-8B7B-D088E0E31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525F7100-79CB-49E1-A070-0B0AADA00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In this chapter, students will learn:</a:t>
            </a:r>
          </a:p>
          <a:p>
            <a:r>
              <a:rPr lang="en-US" altLang="en-US"/>
              <a:t>That the relational database model offers a logical view of data</a:t>
            </a:r>
          </a:p>
          <a:p>
            <a:r>
              <a:rPr lang="en-US" altLang="en-US"/>
              <a:t>About the relational model’s basic component: relations</a:t>
            </a:r>
          </a:p>
          <a:p>
            <a:r>
              <a:rPr lang="en-US" altLang="en-US"/>
              <a:t>That relations are logical constructs composed of rows (tuples) and columns (attributes)</a:t>
            </a:r>
          </a:p>
          <a:p>
            <a:r>
              <a:rPr lang="en-US" altLang="en-US"/>
              <a:t>That relations are implemented as tables in a relational DBMS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6A7C3419-DA48-49AC-917C-68DD2270D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D5A171-23B8-4EEF-9F7B-40D40F70C845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>
            <a:extLst>
              <a:ext uri="{FF2B5EF4-FFF2-40B4-BE49-F238E27FC236}">
                <a16:creationId xmlns:a16="http://schemas.microsoft.com/office/drawing/2014/main" id="{1E2E3407-4BC8-47AC-87E2-7D50C9A30D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E021DB-536A-4A87-A32B-36FEBAC02B3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1987" name="Picture 5" descr="G:\DBSystems\Figures\C7888_03\C7888_03\Tbl03-03.bmp">
            <a:extLst>
              <a:ext uri="{FF2B5EF4-FFF2-40B4-BE49-F238E27FC236}">
                <a16:creationId xmlns:a16="http://schemas.microsoft.com/office/drawing/2014/main" id="{AF9A4D9E-ADC8-42B3-BE3C-AEA3CC2A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2565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A993533-9E5D-4A79-B24A-19CAA68F2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Integrity Rules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3A2B277-6C75-4F2C-9D72-47BE61F9F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77200" cy="4800600"/>
          </a:xfrm>
        </p:spPr>
        <p:txBody>
          <a:bodyPr/>
          <a:lstStyle/>
          <a:p>
            <a:r>
              <a:rPr lang="en-US" altLang="en-US"/>
              <a:t>Many RDBMs enforce integrity rules automatically</a:t>
            </a:r>
          </a:p>
          <a:p>
            <a:r>
              <a:rPr lang="en-US" altLang="en-US"/>
              <a:t>Safer to ensure that application design conforms to entity and referential integrity rules </a:t>
            </a: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B349EA5D-51EE-48F4-B773-3D7C0BAD9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B6BD92-94F4-4BEE-8E18-5F40A4FB5838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4037" name="Picture 6" descr="G:\DBSystems\Figures\C7888_03\C7888_03\Tbl03-04.bmp">
            <a:extLst>
              <a:ext uri="{FF2B5EF4-FFF2-40B4-BE49-F238E27FC236}">
                <a16:creationId xmlns:a16="http://schemas.microsoft.com/office/drawing/2014/main" id="{BCD5EE51-414E-49F8-B6B2-762BFCD8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68580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B4604AF8-3CA1-47FB-986A-68A01D0144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7AB5F5-03E8-4BE0-9AE0-D6F450CFA00A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6083" name="Picture 5" descr="G:\DBSystems\Figures\C7888_03\C7888_03\Fig03-03.bmp">
            <a:extLst>
              <a:ext uri="{FF2B5EF4-FFF2-40B4-BE49-F238E27FC236}">
                <a16:creationId xmlns:a16="http://schemas.microsoft.com/office/drawing/2014/main" id="{E2563894-DE7F-4BF2-A42D-A0264725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7406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5">
            <a:extLst>
              <a:ext uri="{FF2B5EF4-FFF2-40B4-BE49-F238E27FC236}">
                <a16:creationId xmlns:a16="http://schemas.microsoft.com/office/drawing/2014/main" id="{348E0B49-A0DD-4244-A575-2A6BBD176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362200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</a:rPr>
              <a:t>Can use flag (see next slide)</a:t>
            </a:r>
          </a:p>
        </p:txBody>
      </p:sp>
      <p:cxnSp>
        <p:nvCxnSpPr>
          <p:cNvPr id="46085" name="Straight Arrow Connector 7">
            <a:extLst>
              <a:ext uri="{FF2B5EF4-FFF2-40B4-BE49-F238E27FC236}">
                <a16:creationId xmlns:a16="http://schemas.microsoft.com/office/drawing/2014/main" id="{65AE5F89-AA6F-42B0-AB41-D349668FCC1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58000" y="2667000"/>
            <a:ext cx="304800" cy="0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E2C2164-3DEF-4A31-BF48-3BB6A6BC9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Integrity Rules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F0AE569-C02E-4699-A65F-9414EEE5B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5334000"/>
          </a:xfrm>
        </p:spPr>
        <p:txBody>
          <a:bodyPr/>
          <a:lstStyle/>
          <a:p>
            <a:r>
              <a:rPr lang="en-US" altLang="en-US"/>
              <a:t>Designers use flags to avoid nulls</a:t>
            </a:r>
          </a:p>
          <a:p>
            <a:pPr lvl="1"/>
            <a:r>
              <a:rPr lang="en-US" altLang="en-US"/>
              <a:t>Flags indicate absence of some value</a:t>
            </a:r>
          </a:p>
          <a:p>
            <a:pPr lvl="1"/>
            <a:r>
              <a:rPr lang="en-US" altLang="en-US"/>
              <a:t>To replace NULL in CUSTOMER table, AGENT table must have an entry of -99 in the AGENT_CODE field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Other rules</a:t>
            </a:r>
          </a:p>
          <a:p>
            <a:pPr lvl="2"/>
            <a:r>
              <a:rPr lang="en-US" altLang="en-US"/>
              <a:t>NOT NULL constraint for a column</a:t>
            </a:r>
          </a:p>
          <a:p>
            <a:pPr lvl="2"/>
            <a:r>
              <a:rPr lang="en-US" altLang="en-US"/>
              <a:t>UNIQUE constraint on a column</a:t>
            </a:r>
          </a:p>
        </p:txBody>
      </p:sp>
      <p:sp>
        <p:nvSpPr>
          <p:cNvPr id="48132" name="Slide Number Placeholder 4">
            <a:extLst>
              <a:ext uri="{FF2B5EF4-FFF2-40B4-BE49-F238E27FC236}">
                <a16:creationId xmlns:a16="http://schemas.microsoft.com/office/drawing/2014/main" id="{1FA25EA7-3F6A-4A61-B451-0A71C2609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BD9BA6-D07F-4EFC-8CE0-9EA493559271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3" name="Picture 7" descr="G:\DBSystems\Figures\C7888_03\C7888_03\Tbl03-05.bmp">
            <a:extLst>
              <a:ext uri="{FF2B5EF4-FFF2-40B4-BE49-F238E27FC236}">
                <a16:creationId xmlns:a16="http://schemas.microsoft.com/office/drawing/2014/main" id="{6D2D7C84-0781-45F1-B622-A335C611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600"/>
            <a:ext cx="77724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F4613C7-BC10-4712-9406-8821B2972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Relational Set Operators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8F814716-D4DD-497C-8881-FE62E1FE8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Relational algebra </a:t>
            </a:r>
          </a:p>
          <a:p>
            <a:pPr lvl="1"/>
            <a:r>
              <a:rPr lang="en-US" altLang="en-US"/>
              <a:t>Defines theoretical way of manipulating table contents using relational operators</a:t>
            </a:r>
          </a:p>
          <a:p>
            <a:pPr lvl="1"/>
            <a:r>
              <a:rPr lang="en-US" altLang="en-US"/>
              <a:t>Use of relational algebra operators on existing relations produces new relations:</a:t>
            </a:r>
          </a:p>
          <a:p>
            <a:pPr lvl="1"/>
            <a:endParaRPr lang="en-US" altLang="en-US"/>
          </a:p>
        </p:txBody>
      </p:sp>
      <p:sp>
        <p:nvSpPr>
          <p:cNvPr id="50180" name="Slide Number Placeholder 4">
            <a:extLst>
              <a:ext uri="{FF2B5EF4-FFF2-40B4-BE49-F238E27FC236}">
                <a16:creationId xmlns:a16="http://schemas.microsoft.com/office/drawing/2014/main" id="{9DE9E51F-54A2-427C-8284-9D746E775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E80F9F-AD6E-42CE-8965-820DDA73770E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E39E2-0E18-4000-980F-8418DE5C1D57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4038600"/>
          <a:ext cx="6096000" cy="18288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SELECT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UNION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PROJECT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DIFFERENCE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JOIN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PRODUCT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INTERSECT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DIVIDE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B9A628A1-B22A-47F9-A9CC-1E5C4AA07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AA2371-9D73-42EB-B69F-642837C4951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2227" name="Picture 5" descr="G:\DBSystems\Figures\C7888_03\C7888_03\Fig03-04.bmp">
            <a:extLst>
              <a:ext uri="{FF2B5EF4-FFF2-40B4-BE49-F238E27FC236}">
                <a16:creationId xmlns:a16="http://schemas.microsoft.com/office/drawing/2014/main" id="{F47E4CE7-271D-4FA2-BE8C-EB93AC26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080375" cy="369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3">
            <a:extLst>
              <a:ext uri="{FF2B5EF4-FFF2-40B4-BE49-F238E27FC236}">
                <a16:creationId xmlns:a16="http://schemas.microsoft.com/office/drawing/2014/main" id="{EA6B6969-8CE6-4523-A937-248DFB245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077200" cy="1752600"/>
          </a:xfrm>
        </p:spPr>
        <p:txBody>
          <a:bodyPr/>
          <a:lstStyle/>
          <a:p>
            <a:r>
              <a:rPr lang="en-US" altLang="en-US"/>
              <a:t>SELECT yields all values for all rows in a table that satisfy a given condition. Can also be used to list all rows in a table. </a:t>
            </a:r>
          </a:p>
          <a:p>
            <a:r>
              <a:rPr lang="en-US" altLang="en-US"/>
              <a:t>Yields a horizontal subset of a table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>
            <a:extLst>
              <a:ext uri="{FF2B5EF4-FFF2-40B4-BE49-F238E27FC236}">
                <a16:creationId xmlns:a16="http://schemas.microsoft.com/office/drawing/2014/main" id="{E4106705-5F3A-4923-907C-58614DB32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1CB04D-FFDF-4819-8EDF-A312B0F13EDD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4275" name="Picture 5" descr="G:\DBSystems\Figures\C7888_03\C7888_03\Fig03-05.bmp">
            <a:extLst>
              <a:ext uri="{FF2B5EF4-FFF2-40B4-BE49-F238E27FC236}">
                <a16:creationId xmlns:a16="http://schemas.microsoft.com/office/drawing/2014/main" id="{940DA93C-AD00-41EB-B251-EA32E72E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696200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3">
            <a:extLst>
              <a:ext uri="{FF2B5EF4-FFF2-40B4-BE49-F238E27FC236}">
                <a16:creationId xmlns:a16="http://schemas.microsoft.com/office/drawing/2014/main" id="{25590013-B946-4E9B-8351-0F663614C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5257800"/>
            <a:ext cx="8077200" cy="990600"/>
          </a:xfrm>
        </p:spPr>
        <p:txBody>
          <a:bodyPr/>
          <a:lstStyle/>
          <a:p>
            <a:r>
              <a:rPr lang="en-US" altLang="en-US"/>
              <a:t>Yields all values for selected attributes – a vertical subset if a table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A240FF8F-AC9E-4912-BA59-C2FA152BA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727D11-CF9E-4D85-B920-51C06DF04B3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6323" name="Picture 6" descr="G:\DBSystems\Figures\C7888_03\C7888_03\Fig03-06.bmp">
            <a:extLst>
              <a:ext uri="{FF2B5EF4-FFF2-40B4-BE49-F238E27FC236}">
                <a16:creationId xmlns:a16="http://schemas.microsoft.com/office/drawing/2014/main" id="{4BEA8E76-A7B9-4DC8-B605-0035E311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0216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7" descr="G:\DBSystems\Figures\C7888_03\C7888_03\Fig03-07.bmp">
            <a:extLst>
              <a:ext uri="{FF2B5EF4-FFF2-40B4-BE49-F238E27FC236}">
                <a16:creationId xmlns:a16="http://schemas.microsoft.com/office/drawing/2014/main" id="{3977FBEF-931D-4C6B-8D80-FFE2F500D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07720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3">
            <a:extLst>
              <a:ext uri="{FF2B5EF4-FFF2-40B4-BE49-F238E27FC236}">
                <a16:creationId xmlns:a16="http://schemas.microsoft.com/office/drawing/2014/main" id="{3B99DE8A-2884-4303-AF67-BD34EC1EA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514600"/>
            <a:ext cx="8382000" cy="1066800"/>
          </a:xfrm>
        </p:spPr>
        <p:txBody>
          <a:bodyPr/>
          <a:lstStyle/>
          <a:p>
            <a:r>
              <a:rPr lang="en-US" altLang="en-US" sz="1800"/>
              <a:t>Combines all rows from two tables, excluding duplicate rows</a:t>
            </a:r>
          </a:p>
          <a:p>
            <a:r>
              <a:rPr lang="en-US" altLang="en-US" sz="1800"/>
              <a:t>The tables must have the same number of columns and their corresponding columns share the same or compatible domains: </a:t>
            </a:r>
            <a:r>
              <a:rPr lang="en-US" altLang="en-US" sz="1800" b="1"/>
              <a:t>union-compatible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12CA6A1-DB3B-4F05-A30D-EDEE31715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91200"/>
            <a:ext cx="807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Yields only rows that appear in both tables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The tables must be union-compatible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5A4E2441-0785-4D52-81E8-415A47788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5006DF-719C-4435-B7D2-CF000354C448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8371" name="Picture 8" descr="G:\DBSystems\Figures\C7888_03\C7888_03\Fig03-08.bmp">
            <a:extLst>
              <a:ext uri="{FF2B5EF4-FFF2-40B4-BE49-F238E27FC236}">
                <a16:creationId xmlns:a16="http://schemas.microsoft.com/office/drawing/2014/main" id="{629A0E3B-E2AD-4FC5-B94B-1D0ACED5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5438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5579D48-55F5-48F6-91FE-639498EDD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00400"/>
            <a:ext cx="807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Yields all rows in one table that are not found in the other table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Subtracts one table from the other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The order of the tables is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The tables are union-compatible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EB360A12-8925-4792-B27D-A3A62C4D5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9835EB-3978-4428-AD5E-965A8CD7CACB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0419" name="Picture 9" descr="G:\DBSystems\Figures\C7888_03\C7888_03\Fig03-09.bmp">
            <a:extLst>
              <a:ext uri="{FF2B5EF4-FFF2-40B4-BE49-F238E27FC236}">
                <a16:creationId xmlns:a16="http://schemas.microsoft.com/office/drawing/2014/main" id="{9D0FE314-3E1F-46AD-B70F-3B6416E7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543800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4B3F0B6-6564-44A2-B1FB-C0FF33D4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91000"/>
            <a:ext cx="807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Yields all possible of rows from two tables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Also known as the Cartesian product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222222"/>
                </a:solidFill>
                <a:latin typeface="+mn-lt"/>
                <a:ea typeface="ＭＳ Ｐゴシック" charset="-128"/>
                <a:cs typeface="ＭＳ Ｐゴシック" charset="-128"/>
              </a:rPr>
              <a:t>The tables must have the same attribute characteristics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3A8EBF9B-2125-44E8-ABA8-C669CC63D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 (cont’d.)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E48843DC-FC03-4B8A-876D-A31710C64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About relational database operators, the data dictionary, and the system catalog</a:t>
            </a:r>
          </a:p>
          <a:p>
            <a:r>
              <a:rPr lang="en-US" altLang="en-US"/>
              <a:t>How data redundancy is handled in the relational database model</a:t>
            </a:r>
          </a:p>
          <a:p>
            <a:r>
              <a:rPr lang="en-US" altLang="en-US"/>
              <a:t>Why indexing is important</a:t>
            </a:r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E8DB431D-4796-442A-805E-447CB7546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1BAAAB-6F6B-472C-8FEA-1C99DDB6F52B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>
            <a:extLst>
              <a:ext uri="{FF2B5EF4-FFF2-40B4-BE49-F238E27FC236}">
                <a16:creationId xmlns:a16="http://schemas.microsoft.com/office/drawing/2014/main" id="{1CCCE853-3059-47B4-8EEE-B9829DC39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838200"/>
          </a:xfrm>
        </p:spPr>
        <p:txBody>
          <a:bodyPr/>
          <a:lstStyle/>
          <a:p>
            <a:r>
              <a:rPr lang="en-US" altLang="en-US"/>
              <a:t>Relational Set Operators (cont’d.)</a:t>
            </a:r>
          </a:p>
        </p:txBody>
      </p:sp>
      <p:sp>
        <p:nvSpPr>
          <p:cNvPr id="62467" name="Rectangle 1027">
            <a:extLst>
              <a:ext uri="{FF2B5EF4-FFF2-40B4-BE49-F238E27FC236}">
                <a16:creationId xmlns:a16="http://schemas.microsoft.com/office/drawing/2014/main" id="{5844843B-24CA-4083-80E8-02064CDE6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r>
              <a:rPr lang="en-US" altLang="en-US"/>
              <a:t>JOIN allows information to be combined from two or more tables</a:t>
            </a:r>
          </a:p>
          <a:p>
            <a:pPr lvl="1"/>
            <a:r>
              <a:rPr lang="en-US" altLang="en-US"/>
              <a:t>The real power behind the relational database, allowing the use of independent tables linked by common attributes</a:t>
            </a:r>
          </a:p>
        </p:txBody>
      </p:sp>
      <p:sp>
        <p:nvSpPr>
          <p:cNvPr id="62468" name="Slide Number Placeholder 4">
            <a:extLst>
              <a:ext uri="{FF2B5EF4-FFF2-40B4-BE49-F238E27FC236}">
                <a16:creationId xmlns:a16="http://schemas.microsoft.com/office/drawing/2014/main" id="{3C1552F0-DC56-4D1F-BD74-D57BBB6C5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72B9E5-00FA-4A14-BEEA-1CCC9FA8B2B3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2469" name="Picture 2" descr="G:\DBSystems\Figures\C7888_03\C7888_03\Fig03-10.bmp">
            <a:extLst>
              <a:ext uri="{FF2B5EF4-FFF2-40B4-BE49-F238E27FC236}">
                <a16:creationId xmlns:a16="http://schemas.microsoft.com/office/drawing/2014/main" id="{6B56300D-5FA2-4AC0-BE33-7FC14865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05200"/>
            <a:ext cx="79676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>
            <a:extLst>
              <a:ext uri="{FF2B5EF4-FFF2-40B4-BE49-F238E27FC236}">
                <a16:creationId xmlns:a16="http://schemas.microsoft.com/office/drawing/2014/main" id="{3BC4149B-B937-4DE3-9D9A-74B00CB5C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762000"/>
          </a:xfrm>
        </p:spPr>
        <p:txBody>
          <a:bodyPr/>
          <a:lstStyle/>
          <a:p>
            <a:r>
              <a:rPr lang="en-US" altLang="en-US"/>
              <a:t>Relational Set Operators (cont’d.)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1A76B55D-A48F-4C9B-A88F-0524CB913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763000" cy="5410200"/>
          </a:xfrm>
        </p:spPr>
        <p:txBody>
          <a:bodyPr/>
          <a:lstStyle/>
          <a:p>
            <a:r>
              <a:rPr lang="en-US" altLang="en-US" sz="2400"/>
              <a:t>Natural join</a:t>
            </a:r>
          </a:p>
          <a:p>
            <a:pPr lvl="1"/>
            <a:r>
              <a:rPr lang="en-US" altLang="en-US" sz="2200"/>
              <a:t>Links tables by selecting rows with common values in common attributes (join columns)</a:t>
            </a:r>
          </a:p>
          <a:p>
            <a:pPr lvl="2"/>
            <a:r>
              <a:rPr lang="en-US" altLang="en-US" sz="2000"/>
              <a:t>First a PRODUCT of the tables is created</a:t>
            </a:r>
          </a:p>
          <a:p>
            <a:pPr lvl="2"/>
            <a:r>
              <a:rPr lang="en-US" altLang="en-US" sz="2000"/>
              <a:t>Second, a SELECT is performed on the above output to yield only the rows for which the  AGENT_CODE values are equal</a:t>
            </a:r>
          </a:p>
          <a:p>
            <a:pPr lvl="3"/>
            <a:r>
              <a:rPr lang="en-US" altLang="en-US" sz="2000"/>
              <a:t>The common columns are referred to as </a:t>
            </a:r>
            <a:r>
              <a:rPr lang="en-US" altLang="en-US" sz="2000" b="1"/>
              <a:t>join columns</a:t>
            </a:r>
          </a:p>
          <a:p>
            <a:pPr lvl="3"/>
            <a:r>
              <a:rPr lang="en-US" altLang="en-US" sz="2000"/>
              <a:t>A PROJECT is performed on the results in the second step to yield a single copy of each attribute, thereby eliminating duplicate columns</a:t>
            </a:r>
          </a:p>
          <a:p>
            <a:pPr lvl="3"/>
            <a:endParaRPr lang="en-US" altLang="en-US" sz="2000"/>
          </a:p>
          <a:p>
            <a:pPr lvl="1"/>
            <a:endParaRPr lang="en-US" altLang="en-US" sz="2200"/>
          </a:p>
        </p:txBody>
      </p:sp>
      <p:sp>
        <p:nvSpPr>
          <p:cNvPr id="64516" name="Slide Number Placeholder 4">
            <a:extLst>
              <a:ext uri="{FF2B5EF4-FFF2-40B4-BE49-F238E27FC236}">
                <a16:creationId xmlns:a16="http://schemas.microsoft.com/office/drawing/2014/main" id="{C02FC32A-7B88-47BE-80F9-55E1622B1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B92F27-53FE-4620-B9E1-7431AA1F4618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4517" name="Picture 2" descr="G:\DBSystems\Figures\C7888_03\C7888_03\Fig03-10.bmp">
            <a:extLst>
              <a:ext uri="{FF2B5EF4-FFF2-40B4-BE49-F238E27FC236}">
                <a16:creationId xmlns:a16="http://schemas.microsoft.com/office/drawing/2014/main" id="{C0F57ACE-212F-479A-80C7-0ADE11F3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95800"/>
            <a:ext cx="6138863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1">
            <a:extLst>
              <a:ext uri="{FF2B5EF4-FFF2-40B4-BE49-F238E27FC236}">
                <a16:creationId xmlns:a16="http://schemas.microsoft.com/office/drawing/2014/main" id="{5772CDCE-F695-4AD3-8CD3-639479C6E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6933EF-5A7A-4A65-94DE-6CF1A5E96897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D539C318-F2DC-436D-9732-5E90F03A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990600"/>
            <a:ext cx="769143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1">
            <a:extLst>
              <a:ext uri="{FF2B5EF4-FFF2-40B4-BE49-F238E27FC236}">
                <a16:creationId xmlns:a16="http://schemas.microsoft.com/office/drawing/2014/main" id="{E6518F61-320D-4E1E-9E1A-CB6213644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EE19DE-320F-4207-AAA6-6FF7E8E08851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F1973F9D-7324-4088-9328-11C97C63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9311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3">
            <a:extLst>
              <a:ext uri="{FF2B5EF4-FFF2-40B4-BE49-F238E27FC236}">
                <a16:creationId xmlns:a16="http://schemas.microsoft.com/office/drawing/2014/main" id="{C3D8928E-A48C-4C2F-97AD-D51FF480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79724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CA337310-ACC7-4384-821E-B672F34C1EED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5181600"/>
            <a:ext cx="8763000" cy="12192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Note that AGENT_CODE 421 nor the customer with last name of Smithson is included as 421 does not match any </a:t>
            </a:r>
            <a:r>
              <a:rPr lang="en-US" sz="2000" kern="0" dirty="0" err="1">
                <a:solidFill>
                  <a:srgbClr val="222222"/>
                </a:solidFill>
                <a:latin typeface="+mn-lt"/>
                <a:ea typeface="ＭＳ Ｐゴシック" charset="-128"/>
              </a:rPr>
              <a:t>emtry</a:t>
            </a:r>
            <a:r>
              <a:rPr lang="en-US" sz="20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 in the AGENT table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C3AF57C7-FFE7-4FA9-BA36-C24438E40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762000"/>
          </a:xfrm>
        </p:spPr>
        <p:txBody>
          <a:bodyPr/>
          <a:lstStyle/>
          <a:p>
            <a:r>
              <a:rPr lang="en-US" altLang="en-US"/>
              <a:t>Relational Set Operators (cont’d.)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id="{89A02BE8-39C2-4259-B06C-43A89774B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763000" cy="5410200"/>
          </a:xfrm>
        </p:spPr>
        <p:txBody>
          <a:bodyPr/>
          <a:lstStyle/>
          <a:p>
            <a:r>
              <a:rPr lang="en-US" altLang="en-US" sz="2400"/>
              <a:t>Equijoin</a:t>
            </a:r>
          </a:p>
          <a:p>
            <a:pPr lvl="1"/>
            <a:r>
              <a:rPr lang="en-US" altLang="en-US" sz="2200"/>
              <a:t>Links tables on the basis of an equality condition that compares specified columns</a:t>
            </a:r>
          </a:p>
          <a:p>
            <a:pPr lvl="2"/>
            <a:r>
              <a:rPr lang="en-US" altLang="en-US" sz="2000"/>
              <a:t>Does not eliminate duplicate columns</a:t>
            </a:r>
          </a:p>
          <a:p>
            <a:pPr lvl="2"/>
            <a:r>
              <a:rPr lang="en-US" altLang="en-US" sz="2000"/>
              <a:t>Join criteria must be explicitly defined</a:t>
            </a:r>
          </a:p>
          <a:p>
            <a:r>
              <a:rPr lang="en-US" altLang="en-US" sz="2400"/>
              <a:t>Theta join</a:t>
            </a:r>
          </a:p>
          <a:p>
            <a:pPr lvl="1"/>
            <a:r>
              <a:rPr lang="en-US" altLang="en-US" sz="2200"/>
              <a:t>A comparison operator other than equal is used </a:t>
            </a:r>
          </a:p>
          <a:p>
            <a:r>
              <a:rPr lang="en-US" altLang="en-US" sz="2400"/>
              <a:t>Inner join</a:t>
            </a:r>
          </a:p>
          <a:p>
            <a:pPr lvl="1"/>
            <a:r>
              <a:rPr lang="en-US" altLang="en-US" sz="2200"/>
              <a:t>Only returns matched records from the tables that are being joined</a:t>
            </a:r>
          </a:p>
          <a:p>
            <a:pPr lvl="2"/>
            <a:r>
              <a:rPr lang="en-US" altLang="en-US" sz="2000"/>
              <a:t>Natural join, equijoin and theta join are inner joins</a:t>
            </a:r>
          </a:p>
        </p:txBody>
      </p:sp>
      <p:sp>
        <p:nvSpPr>
          <p:cNvPr id="68612" name="Slide Number Placeholder 4">
            <a:extLst>
              <a:ext uri="{FF2B5EF4-FFF2-40B4-BE49-F238E27FC236}">
                <a16:creationId xmlns:a16="http://schemas.microsoft.com/office/drawing/2014/main" id="{E7A3E4B8-1D64-451A-B361-F1E6083F5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A90239-A96E-4DF8-AE46-9EBA80A9CD10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9EDFE6A6-036C-44AE-9609-0DCC81C3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Relational Set Operators (cont’d.)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388CFB68-5B40-4C82-A4E0-094AEF976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305800" cy="5257800"/>
          </a:xfrm>
        </p:spPr>
        <p:txBody>
          <a:bodyPr/>
          <a:lstStyle/>
          <a:p>
            <a:r>
              <a:rPr lang="en-US" altLang="en-US" sz="2400"/>
              <a:t>Outer join</a:t>
            </a:r>
          </a:p>
          <a:p>
            <a:pPr lvl="1"/>
            <a:r>
              <a:rPr lang="en-US" altLang="en-US" sz="2200"/>
              <a:t>Matched pairs are retained, and any unmatched values in other table are left null</a:t>
            </a:r>
          </a:p>
          <a:p>
            <a:pPr lvl="2"/>
            <a:r>
              <a:rPr lang="en-US" altLang="en-US" sz="2000"/>
              <a:t>Returns all matched records (as an inner join) but returns the unmatched records from one of the tables</a:t>
            </a:r>
          </a:p>
          <a:p>
            <a:pPr lvl="2"/>
            <a:r>
              <a:rPr lang="en-US" altLang="en-US" sz="2000"/>
              <a:t>Useful in determining what values in related tables cause referential integrity problems</a:t>
            </a:r>
            <a:endParaRPr lang="en-US" altLang="en-US"/>
          </a:p>
          <a:p>
            <a:pPr lvl="1"/>
            <a:r>
              <a:rPr lang="en-US" altLang="en-US" sz="2200"/>
              <a:t>Left outer join </a:t>
            </a:r>
          </a:p>
          <a:p>
            <a:pPr lvl="2"/>
            <a:r>
              <a:rPr lang="en-US" altLang="en-US" sz="2000"/>
              <a:t>Yields all of the rows in the CUSTOMER table</a:t>
            </a:r>
          </a:p>
          <a:p>
            <a:pPr lvl="2"/>
            <a:r>
              <a:rPr lang="en-US" altLang="en-US" sz="2000"/>
              <a:t>Including those that do not have a matching value in the AGENT table</a:t>
            </a:r>
          </a:p>
          <a:p>
            <a:pPr lvl="1"/>
            <a:r>
              <a:rPr lang="en-US" altLang="en-US" sz="2200"/>
              <a:t>Right outer join </a:t>
            </a:r>
          </a:p>
          <a:p>
            <a:pPr lvl="2"/>
            <a:r>
              <a:rPr lang="en-US" altLang="en-US" sz="2000"/>
              <a:t>Yields all of the rows in the AGENT table</a:t>
            </a:r>
          </a:p>
          <a:p>
            <a:pPr lvl="2"/>
            <a:r>
              <a:rPr lang="en-US" altLang="en-US" sz="2000"/>
              <a:t>Including those that do not have matching values in the CUSTOMER table</a:t>
            </a:r>
          </a:p>
        </p:txBody>
      </p:sp>
      <p:sp>
        <p:nvSpPr>
          <p:cNvPr id="70660" name="Slide Number Placeholder 4">
            <a:extLst>
              <a:ext uri="{FF2B5EF4-FFF2-40B4-BE49-F238E27FC236}">
                <a16:creationId xmlns:a16="http://schemas.microsoft.com/office/drawing/2014/main" id="{CE8AC24A-B6D2-475A-9750-210DEB2B5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F83A56-72B2-4409-80E9-6BF3239FA044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803A4245-72DA-4404-BF4C-CE7F0F22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Relational Set Operators (cont’d.)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8683ED5D-A608-4792-919A-A77078428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3875D3-C4B7-4BF0-AC1F-867A2310E12E}" type="slidenum">
              <a:rPr lang="en-US" altLang="en-US" sz="110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100">
              <a:solidFill>
                <a:schemeClr val="tx1"/>
              </a:solidFill>
            </a:endParaRPr>
          </a:p>
        </p:txBody>
      </p:sp>
      <p:pic>
        <p:nvPicPr>
          <p:cNvPr id="72708" name="Picture 2">
            <a:extLst>
              <a:ext uri="{FF2B5EF4-FFF2-40B4-BE49-F238E27FC236}">
                <a16:creationId xmlns:a16="http://schemas.microsoft.com/office/drawing/2014/main" id="{0CC88104-1C60-4DA8-BA95-03EAE5F9BB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19200"/>
            <a:ext cx="7086600" cy="1830388"/>
          </a:xfrm>
          <a:noFill/>
        </p:spPr>
      </p:pic>
      <p:pic>
        <p:nvPicPr>
          <p:cNvPr id="72709" name="Picture 4">
            <a:extLst>
              <a:ext uri="{FF2B5EF4-FFF2-40B4-BE49-F238E27FC236}">
                <a16:creationId xmlns:a16="http://schemas.microsoft.com/office/drawing/2014/main" id="{BC2D391E-BB36-45B7-8293-F02B546E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86200"/>
            <a:ext cx="711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26AA68-F8C0-4804-A7AA-0A497FD03B15}"/>
              </a:ext>
            </a:extLst>
          </p:cNvPr>
          <p:cNvSpPr txBox="1">
            <a:spLocks/>
          </p:cNvSpPr>
          <p:nvPr/>
        </p:nvSpPr>
        <p:spPr bwMode="auto">
          <a:xfrm>
            <a:off x="304800" y="30480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Yields all the rows in CUSTOMER including those that do not have a matching value in the AGENT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D95A81-3B13-4847-8198-506DECD687A2}"/>
              </a:ext>
            </a:extLst>
          </p:cNvPr>
          <p:cNvSpPr txBox="1">
            <a:spLocks/>
          </p:cNvSpPr>
          <p:nvPr/>
        </p:nvSpPr>
        <p:spPr bwMode="auto">
          <a:xfrm>
            <a:off x="304800" y="57150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16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Yields all the rows in AGENT including those that do not have a matching value in the CUSTOMER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>
            <a:extLst>
              <a:ext uri="{FF2B5EF4-FFF2-40B4-BE49-F238E27FC236}">
                <a16:creationId xmlns:a16="http://schemas.microsoft.com/office/drawing/2014/main" id="{CE002C76-6286-4A1A-BAA0-8E8915FEE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8DDE06-7730-4E0F-B306-99B77C8E313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3731" name="Picture 2" descr="G:\DBSystems\Figures\C7888_03\C7888_03\Fig03-16.bmp">
            <a:extLst>
              <a:ext uri="{FF2B5EF4-FFF2-40B4-BE49-F238E27FC236}">
                <a16:creationId xmlns:a16="http://schemas.microsoft.com/office/drawing/2014/main" id="{2352E0AA-A77C-4084-9A9A-84972CB48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76231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B8B449-FE48-4B83-BB32-A32F97F832B4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61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DIVIDE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Uses one 2-column table as the dividend and one single-column table as the divisor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222222"/>
                </a:solidFill>
                <a:latin typeface="+mn-lt"/>
                <a:ea typeface="ＭＳ Ｐゴシック" charset="-128"/>
              </a:rPr>
              <a:t>The output is a single column that contains all values from the second column of the dividend (LOC) that ate associated with every row in the divisor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330FD4-81A3-4EB9-8FDD-7B0A1C61193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8077200" cy="762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kern="0">
                <a:solidFill>
                  <a:srgbClr val="222222"/>
                </a:solidFill>
                <a:latin typeface="+mj-lt"/>
                <a:ea typeface="ＭＳ Ｐゴシック" charset="-128"/>
                <a:cs typeface="ＭＳ Ｐゴシック" charset="-128"/>
              </a:rPr>
              <a:t>Relational Set Operators (cont’d.)</a:t>
            </a:r>
            <a:endParaRPr lang="en-US" sz="3600" kern="0" dirty="0">
              <a:solidFill>
                <a:srgbClr val="222222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DFF6F50-EDC7-45E0-9186-4A6469D37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altLang="en-US"/>
              <a:t>The Data Dictionary and System Catalog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3F01718-9F29-4AB4-A537-4BDA5B257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181600"/>
          </a:xfrm>
        </p:spPr>
        <p:txBody>
          <a:bodyPr/>
          <a:lstStyle/>
          <a:p>
            <a:r>
              <a:rPr lang="en-US" altLang="en-US" sz="2400"/>
              <a:t>Data dictionary </a:t>
            </a:r>
          </a:p>
          <a:p>
            <a:pPr lvl="1"/>
            <a:r>
              <a:rPr lang="en-US" altLang="en-US" sz="2200"/>
              <a:t>Provides detailed accounting of all tables found within the user/designer-created database</a:t>
            </a:r>
          </a:p>
          <a:p>
            <a:pPr lvl="1"/>
            <a:r>
              <a:rPr lang="en-US" altLang="en-US" sz="2200"/>
              <a:t>Contains (at least) all the attribute names and characteristics for each table in the system</a:t>
            </a:r>
          </a:p>
          <a:p>
            <a:pPr lvl="1"/>
            <a:r>
              <a:rPr lang="en-US" altLang="en-US" sz="2200"/>
              <a:t>Contains metadata: data about data</a:t>
            </a:r>
          </a:p>
          <a:p>
            <a:r>
              <a:rPr lang="en-US" altLang="en-US" sz="2400"/>
              <a:t>System catalog</a:t>
            </a:r>
          </a:p>
          <a:p>
            <a:pPr lvl="1"/>
            <a:r>
              <a:rPr lang="en-US" altLang="en-US" sz="2200"/>
              <a:t>Contains metadata</a:t>
            </a:r>
          </a:p>
          <a:p>
            <a:pPr lvl="1"/>
            <a:r>
              <a:rPr lang="en-US" altLang="en-US" sz="2200"/>
              <a:t>Detailed system data dictionary that describes all objects within the database</a:t>
            </a:r>
          </a:p>
          <a:p>
            <a:pPr lvl="2"/>
            <a:r>
              <a:rPr lang="en-US" altLang="en-US" sz="2000"/>
              <a:t>Data about table names, table’s creator, creation date, number of columns in each table, data type of each column, index filenames, index creators, authorized users and access privileges</a:t>
            </a:r>
          </a:p>
        </p:txBody>
      </p:sp>
      <p:sp>
        <p:nvSpPr>
          <p:cNvPr id="75780" name="Slide Number Placeholder 4">
            <a:extLst>
              <a:ext uri="{FF2B5EF4-FFF2-40B4-BE49-F238E27FC236}">
                <a16:creationId xmlns:a16="http://schemas.microsoft.com/office/drawing/2014/main" id="{32BCB20D-D7D8-4862-9831-E320DB7D9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E67CA7-46B3-49A1-8125-D06B257921B4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>
            <a:extLst>
              <a:ext uri="{FF2B5EF4-FFF2-40B4-BE49-F238E27FC236}">
                <a16:creationId xmlns:a16="http://schemas.microsoft.com/office/drawing/2014/main" id="{6308D13B-C763-43B1-AF22-939E9084B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477F4F-442B-42FE-9E65-6FFF62CA5F62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7827" name="Picture 5" descr="G:\DBSystems\Figures\C7888_03\C7888_03\Tbl03-06.bmp">
            <a:extLst>
              <a:ext uri="{FF2B5EF4-FFF2-40B4-BE49-F238E27FC236}">
                <a16:creationId xmlns:a16="http://schemas.microsoft.com/office/drawing/2014/main" id="{CC9B56ED-DD82-483E-8813-2CC27141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369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>
            <a:extLst>
              <a:ext uri="{FF2B5EF4-FFF2-40B4-BE49-F238E27FC236}">
                <a16:creationId xmlns:a16="http://schemas.microsoft.com/office/drawing/2014/main" id="{2D7D1A3A-97A7-42F5-BC91-0CC10F13B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6199C4-A485-4537-B6B9-0B0311B1B64C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026">
            <a:extLst>
              <a:ext uri="{FF2B5EF4-FFF2-40B4-BE49-F238E27FC236}">
                <a16:creationId xmlns:a16="http://schemas.microsoft.com/office/drawing/2014/main" id="{D9962BDB-14E8-4F79-9EB8-89BCF9AAC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/>
              <a:t>A Logical View of Data</a:t>
            </a:r>
          </a:p>
        </p:txBody>
      </p:sp>
      <p:sp>
        <p:nvSpPr>
          <p:cNvPr id="11268" name="Rectangle 1027">
            <a:extLst>
              <a:ext uri="{FF2B5EF4-FFF2-40B4-BE49-F238E27FC236}">
                <a16:creationId xmlns:a16="http://schemas.microsoft.com/office/drawing/2014/main" id="{E5E66C66-43A1-40E5-A164-2CCA4B359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77200" cy="4114800"/>
          </a:xfrm>
        </p:spPr>
        <p:txBody>
          <a:bodyPr/>
          <a:lstStyle/>
          <a:p>
            <a:r>
              <a:rPr lang="en-US" altLang="en-US"/>
              <a:t>Relational model </a:t>
            </a:r>
          </a:p>
          <a:p>
            <a:pPr lvl="1"/>
            <a:r>
              <a:rPr lang="en-US" altLang="en-US"/>
              <a:t>View data logically rather than physically</a:t>
            </a:r>
          </a:p>
          <a:p>
            <a:r>
              <a:rPr lang="en-US" altLang="en-US"/>
              <a:t>Table </a:t>
            </a:r>
          </a:p>
          <a:p>
            <a:pPr lvl="1"/>
            <a:r>
              <a:rPr lang="en-US" altLang="en-US"/>
              <a:t>Structural and data independence</a:t>
            </a:r>
          </a:p>
          <a:p>
            <a:pPr lvl="1"/>
            <a:r>
              <a:rPr lang="en-US" altLang="en-US"/>
              <a:t>Resembles a file conceptually</a:t>
            </a:r>
          </a:p>
          <a:p>
            <a:r>
              <a:rPr lang="en-US" altLang="en-US"/>
              <a:t>Relational database model is easier to understand than hierarchical and network models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1">
            <a:extLst>
              <a:ext uri="{FF2B5EF4-FFF2-40B4-BE49-F238E27FC236}">
                <a16:creationId xmlns:a16="http://schemas.microsoft.com/office/drawing/2014/main" id="{FFB93051-0B28-4EA1-AFAC-BC7B8875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altLang="en-US"/>
              <a:t>The Data Dictionary and System Catalog</a:t>
            </a:r>
          </a:p>
        </p:txBody>
      </p:sp>
      <p:sp>
        <p:nvSpPr>
          <p:cNvPr id="79875" name="Content Placeholder 7">
            <a:extLst>
              <a:ext uri="{FF2B5EF4-FFF2-40B4-BE49-F238E27FC236}">
                <a16:creationId xmlns:a16="http://schemas.microsoft.com/office/drawing/2014/main" id="{D2CA807C-E914-4074-89B1-3D4DA599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Homonym </a:t>
            </a:r>
          </a:p>
          <a:p>
            <a:pPr lvl="1"/>
            <a:r>
              <a:rPr lang="en-US" altLang="en-US"/>
              <a:t>Indicates the use of the same name to label different attributes</a:t>
            </a:r>
          </a:p>
          <a:p>
            <a:pPr lvl="2"/>
            <a:r>
              <a:rPr lang="en-US" altLang="en-US"/>
              <a:t>Use C_NAME in a CUSTOMER table for customer name and in a CONSULTANT table for consultant name</a:t>
            </a:r>
          </a:p>
          <a:p>
            <a:r>
              <a:rPr lang="en-US" altLang="en-US"/>
              <a:t>Synonym </a:t>
            </a:r>
          </a:p>
          <a:p>
            <a:pPr lvl="1"/>
            <a:r>
              <a:rPr lang="en-US" altLang="en-US"/>
              <a:t>Opposite of a homonym</a:t>
            </a:r>
          </a:p>
          <a:p>
            <a:pPr lvl="2"/>
            <a:r>
              <a:rPr lang="en-US" altLang="en-US"/>
              <a:t>Indicates the use of different names to describe the same attribute e.g., CAR and AUTO</a:t>
            </a:r>
          </a:p>
        </p:txBody>
      </p:sp>
      <p:sp>
        <p:nvSpPr>
          <p:cNvPr id="79876" name="Slide Number Placeholder 5">
            <a:extLst>
              <a:ext uri="{FF2B5EF4-FFF2-40B4-BE49-F238E27FC236}">
                <a16:creationId xmlns:a16="http://schemas.microsoft.com/office/drawing/2014/main" id="{357EEE7E-8C7C-4DD1-B320-CF9CC0CB5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7F5344-F505-442F-8CE3-D96F4D178999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4">
            <a:extLst>
              <a:ext uri="{FF2B5EF4-FFF2-40B4-BE49-F238E27FC236}">
                <a16:creationId xmlns:a16="http://schemas.microsoft.com/office/drawing/2014/main" id="{B5F07380-FE51-4AC0-A1A4-390CCF1B4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C60B57-F2AB-461C-B60F-3D96FE8D4EDE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03421969-8E2D-485B-84B6-01FB772E7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altLang="en-US"/>
              <a:t>Relationships within the Relational Database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1E9B78C6-8D31-41BD-8CE3-ADE17BEE5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382000" cy="4953000"/>
          </a:xfrm>
        </p:spPr>
        <p:txBody>
          <a:bodyPr/>
          <a:lstStyle/>
          <a:p>
            <a:r>
              <a:rPr lang="en-US" altLang="en-US"/>
              <a:t>1:M relationship </a:t>
            </a:r>
          </a:p>
          <a:p>
            <a:pPr lvl="1"/>
            <a:r>
              <a:rPr lang="en-US" altLang="en-US"/>
              <a:t>Relational modeling ideal</a:t>
            </a:r>
          </a:p>
          <a:p>
            <a:pPr lvl="1"/>
            <a:r>
              <a:rPr lang="en-US" altLang="en-US"/>
              <a:t>Should be the norm in any relational database design</a:t>
            </a:r>
          </a:p>
          <a:p>
            <a:r>
              <a:rPr lang="en-US" altLang="en-US"/>
              <a:t>1:1 relationship	</a:t>
            </a:r>
          </a:p>
          <a:p>
            <a:pPr lvl="1"/>
            <a:r>
              <a:rPr lang="en-US" altLang="en-US"/>
              <a:t>Should be rare in any relational database design</a:t>
            </a:r>
          </a:p>
          <a:p>
            <a:r>
              <a:rPr lang="en-US" altLang="en-US"/>
              <a:t>M:N relationships</a:t>
            </a:r>
            <a:r>
              <a:rPr lang="en-US" altLang="en-US" sz="3200"/>
              <a:t> </a:t>
            </a:r>
          </a:p>
          <a:p>
            <a:pPr lvl="1"/>
            <a:r>
              <a:rPr lang="en-US" altLang="en-US"/>
              <a:t>Cannot be implemented as such in the relational model</a:t>
            </a:r>
          </a:p>
          <a:p>
            <a:pPr lvl="1"/>
            <a:r>
              <a:rPr lang="en-US" altLang="en-US"/>
              <a:t>M:N relationships can be changed into 1:M relationships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4">
            <a:extLst>
              <a:ext uri="{FF2B5EF4-FFF2-40B4-BE49-F238E27FC236}">
                <a16:creationId xmlns:a16="http://schemas.microsoft.com/office/drawing/2014/main" id="{2C040D3E-114A-4192-A60D-6428B9836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B58CD4-1937-4E99-9A7E-E9B339CFED97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443963E4-5116-4C0F-98AC-C9FB57DE4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1:M Relationship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EB15550E-33C8-40B1-8299-FAB553E0EE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Relational database norm</a:t>
            </a:r>
          </a:p>
          <a:p>
            <a:r>
              <a:rPr lang="en-US" altLang="en-US"/>
              <a:t>Found in any database environment </a:t>
            </a:r>
          </a:p>
        </p:txBody>
      </p:sp>
      <p:pic>
        <p:nvPicPr>
          <p:cNvPr id="83973" name="Picture 7" descr="G:\DBSystems\Figures\C7888_03\C7888_03\Fig03-17.bmp">
            <a:extLst>
              <a:ext uri="{FF2B5EF4-FFF2-40B4-BE49-F238E27FC236}">
                <a16:creationId xmlns:a16="http://schemas.microsoft.com/office/drawing/2014/main" id="{A76142D4-6138-4DB2-9D05-D638166E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47244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>
            <a:extLst>
              <a:ext uri="{FF2B5EF4-FFF2-40B4-BE49-F238E27FC236}">
                <a16:creationId xmlns:a16="http://schemas.microsoft.com/office/drawing/2014/main" id="{832D2693-0628-4492-A8D5-CBC80D443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B870A0-0733-47FD-AD22-342E15C3D3BA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6019" name="Picture 5" descr="G:\DBSystems\Figures\C7888_03\C7888_03\Fig03-18.bmp">
            <a:extLst>
              <a:ext uri="{FF2B5EF4-FFF2-40B4-BE49-F238E27FC236}">
                <a16:creationId xmlns:a16="http://schemas.microsoft.com/office/drawing/2014/main" id="{DE002D00-5E2F-47D3-9176-1BB25C691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1327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Box 5">
            <a:extLst>
              <a:ext uri="{FF2B5EF4-FFF2-40B4-BE49-F238E27FC236}">
                <a16:creationId xmlns:a16="http://schemas.microsoft.com/office/drawing/2014/main" id="{50A86BF4-F463-425B-906C-3629E168F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200400"/>
            <a:ext cx="1828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Comic Sans MS" panose="030F0702030302020204" pitchFamily="66" charset="0"/>
              </a:rPr>
              <a:t>PK of the “1” side is put into the “many” side as a column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>
            <a:extLst>
              <a:ext uri="{FF2B5EF4-FFF2-40B4-BE49-F238E27FC236}">
                <a16:creationId xmlns:a16="http://schemas.microsoft.com/office/drawing/2014/main" id="{D0DC1DB1-EBAC-4286-88CC-E12038E63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E2CCC1-876C-4EEB-AA4E-B274AEE907D5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63FD7A64-E4D9-4C6F-9605-BE5149486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"/>
            <a:ext cx="6494463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>
            <a:extLst>
              <a:ext uri="{FF2B5EF4-FFF2-40B4-BE49-F238E27FC236}">
                <a16:creationId xmlns:a16="http://schemas.microsoft.com/office/drawing/2014/main" id="{72B96A6F-66BE-4834-B999-BC369726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6524625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TextBox 7">
            <a:extLst>
              <a:ext uri="{FF2B5EF4-FFF2-40B4-BE49-F238E27FC236}">
                <a16:creationId xmlns:a16="http://schemas.microsoft.com/office/drawing/2014/main" id="{F25CE2BB-0B59-47CC-B65D-D378675E9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0"/>
            <a:ext cx="182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Comic Sans MS" panose="030F0702030302020204" pitchFamily="66" charset="0"/>
              </a:rPr>
              <a:t>The composite key CRS_CODE and CLASS_SECTION is a candidate key as together they uniquely identify each row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4">
            <a:extLst>
              <a:ext uri="{FF2B5EF4-FFF2-40B4-BE49-F238E27FC236}">
                <a16:creationId xmlns:a16="http://schemas.microsoft.com/office/drawing/2014/main" id="{85AD96EE-067A-4885-825D-46DD447D3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2BE46C-2BD7-4FE2-AC41-7DC8B4660CE8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BEA7F31-652C-4BED-8EB1-0256784DA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1:1 Relationship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8AFD1F51-BC8D-4922-9708-1B1526FC6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0772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One entity related to only one other entity, and vice versa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Sometimes means that entity components were not defined properly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Could indicate that two entities actually belong in the same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Certain conditions absolutely require their use</a:t>
            </a:r>
          </a:p>
        </p:txBody>
      </p:sp>
      <p:pic>
        <p:nvPicPr>
          <p:cNvPr id="90117" name="Picture 4" descr="G:\DBSystems\Figures\C7888_03\C7888_03\Fig03-21.bmp">
            <a:extLst>
              <a:ext uri="{FF2B5EF4-FFF2-40B4-BE49-F238E27FC236}">
                <a16:creationId xmlns:a16="http://schemas.microsoft.com/office/drawing/2014/main" id="{4D95A038-62FB-4D79-9BAE-8D127F15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9009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>
            <a:extLst>
              <a:ext uri="{FF2B5EF4-FFF2-40B4-BE49-F238E27FC236}">
                <a16:creationId xmlns:a16="http://schemas.microsoft.com/office/drawing/2014/main" id="{69D42B9B-0AF0-48B7-83D5-BC8043533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1BCABE-4D9F-4267-9093-18C3343315AC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163" name="Picture 5">
            <a:extLst>
              <a:ext uri="{FF2B5EF4-FFF2-40B4-BE49-F238E27FC236}">
                <a16:creationId xmlns:a16="http://schemas.microsoft.com/office/drawing/2014/main" id="{AE206E82-9E3D-4D34-94E1-BEC077F6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326063" cy="617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553738D7-BCBE-44FC-AFF5-0AA17308C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M:N Relationship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2B08E86-DDF0-47A8-9C5C-A4E1C19FF1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077200" cy="5105400"/>
          </a:xfrm>
        </p:spPr>
        <p:txBody>
          <a:bodyPr/>
          <a:lstStyle/>
          <a:p>
            <a:r>
              <a:rPr lang="en-US" altLang="en-US"/>
              <a:t>Implemented by breaking it up to produce a set of 1:M relationships</a:t>
            </a:r>
          </a:p>
          <a:p>
            <a:r>
              <a:rPr lang="en-US" altLang="en-US"/>
              <a:t>Avoid problems inherent to M:N relationship by creating a composite entity</a:t>
            </a:r>
          </a:p>
          <a:p>
            <a:pPr lvl="1"/>
            <a:r>
              <a:rPr lang="en-US" altLang="en-US"/>
              <a:t>Includes as foreign keys the primary keys of tables to be linked</a:t>
            </a:r>
          </a:p>
        </p:txBody>
      </p:sp>
      <p:sp>
        <p:nvSpPr>
          <p:cNvPr id="94212" name="Slide Number Placeholder 4">
            <a:extLst>
              <a:ext uri="{FF2B5EF4-FFF2-40B4-BE49-F238E27FC236}">
                <a16:creationId xmlns:a16="http://schemas.microsoft.com/office/drawing/2014/main" id="{C82DE09D-94EA-4847-B874-77D98D15A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391FB3-2A23-4C35-804F-CEE1A51F5D8E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4213" name="Picture 5" descr="G:\DBSystems\Figures\C7888_03\C7888_03\Fig03-23.bmp">
            <a:extLst>
              <a:ext uri="{FF2B5EF4-FFF2-40B4-BE49-F238E27FC236}">
                <a16:creationId xmlns:a16="http://schemas.microsoft.com/office/drawing/2014/main" id="{4D3F35AE-4F47-413C-B1A9-D1B2EC05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2400"/>
            <a:ext cx="45243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246FE475-001C-4F1F-B5B8-37F647E015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M:N Relationship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85F144E-7714-4484-83C5-D4970A167B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229600" cy="5334000"/>
          </a:xfrm>
        </p:spPr>
        <p:txBody>
          <a:bodyPr/>
          <a:lstStyle/>
          <a:p>
            <a:r>
              <a:rPr lang="en-US" altLang="en-US"/>
              <a:t>Why not create the tables as below?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sz="1800"/>
              <a:t>Redundancies: </a:t>
            </a:r>
          </a:p>
          <a:p>
            <a:pPr lvl="1"/>
            <a:r>
              <a:rPr lang="en-US" altLang="en-US" sz="1600"/>
              <a:t>STU_NUM values occur multiple times in the STUDENT table. In the real-world, there would be more student information that would be repeated (address, phone, etc)</a:t>
            </a:r>
          </a:p>
          <a:p>
            <a:pPr lvl="1"/>
            <a:r>
              <a:rPr lang="en-US" altLang="en-US" sz="1600"/>
              <a:t>CLASS_CODE also redundant in CLASS table</a:t>
            </a:r>
          </a:p>
        </p:txBody>
      </p:sp>
      <p:sp>
        <p:nvSpPr>
          <p:cNvPr id="96260" name="Slide Number Placeholder 4">
            <a:extLst>
              <a:ext uri="{FF2B5EF4-FFF2-40B4-BE49-F238E27FC236}">
                <a16:creationId xmlns:a16="http://schemas.microsoft.com/office/drawing/2014/main" id="{92C18911-C4AA-4110-972F-0B4F4E8E3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DC812F-E9D6-4EA9-ABAB-94BEF66955C7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6261" name="Picture 2">
            <a:extLst>
              <a:ext uri="{FF2B5EF4-FFF2-40B4-BE49-F238E27FC236}">
                <a16:creationId xmlns:a16="http://schemas.microsoft.com/office/drawing/2014/main" id="{384D0DD0-995A-4149-859D-AEC68FD3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584517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CDE53970-DFA8-4A9C-A975-5F24621CE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M:N Relationship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A30CF1BF-56A2-45B2-A32D-2F0AA9342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077200" cy="5105400"/>
          </a:xfrm>
        </p:spPr>
        <p:txBody>
          <a:bodyPr/>
          <a:lstStyle/>
          <a:p>
            <a:r>
              <a:rPr lang="en-US" altLang="en-US" sz="2400"/>
              <a:t>Instead, create a </a:t>
            </a:r>
            <a:r>
              <a:rPr lang="en-US" altLang="en-US" sz="2400" b="1"/>
              <a:t>composite entity </a:t>
            </a:r>
            <a:r>
              <a:rPr lang="en-US" altLang="en-US" sz="2400"/>
              <a:t>ENROLL which minimally contains the PKs of both STUDENT and CLASS or uses a new, single-attribute key as the PK</a:t>
            </a:r>
          </a:p>
          <a:p>
            <a:pPr lvl="1"/>
            <a:r>
              <a:rPr lang="en-US" altLang="en-US" sz="2200"/>
              <a:t>AKA as an </a:t>
            </a:r>
            <a:r>
              <a:rPr lang="en-US" altLang="en-US" sz="2200" b="1"/>
              <a:t>entity bridge </a:t>
            </a:r>
            <a:r>
              <a:rPr lang="en-US" altLang="en-US" sz="2200"/>
              <a:t>or </a:t>
            </a:r>
            <a:r>
              <a:rPr lang="en-US" altLang="en-US" sz="2200" b="1"/>
              <a:t>linking table</a:t>
            </a:r>
          </a:p>
          <a:p>
            <a:pPr lvl="1"/>
            <a:r>
              <a:rPr lang="en-US" altLang="en-US" sz="2200"/>
              <a:t>Will generally contain other relevant information such as grade earned</a:t>
            </a:r>
          </a:p>
        </p:txBody>
      </p:sp>
      <p:sp>
        <p:nvSpPr>
          <p:cNvPr id="98308" name="Slide Number Placeholder 4">
            <a:extLst>
              <a:ext uri="{FF2B5EF4-FFF2-40B4-BE49-F238E27FC236}">
                <a16:creationId xmlns:a16="http://schemas.microsoft.com/office/drawing/2014/main" id="{1067EEF1-4785-45CB-B9D4-BC428101E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77FA54-AB29-4C0A-8E94-CCDB6CD80F21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8309" name="Picture 5" descr="G:\DBSystems\Figures\C7888_03\C7888_03\Fig03-26.bmp">
            <a:extLst>
              <a:ext uri="{FF2B5EF4-FFF2-40B4-BE49-F238E27FC236}">
                <a16:creationId xmlns:a16="http://schemas.microsoft.com/office/drawing/2014/main" id="{DC6D5AFC-DEFA-40EE-BA7E-26EDBFC4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86200"/>
            <a:ext cx="70786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>
            <a:extLst>
              <a:ext uri="{FF2B5EF4-FFF2-40B4-BE49-F238E27FC236}">
                <a16:creationId xmlns:a16="http://schemas.microsoft.com/office/drawing/2014/main" id="{BA77428B-CAA5-474F-89ED-92C296997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50BFC-A66B-4ED3-B7BC-FC63168B408A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990C606-CB61-4902-8408-902E95B58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Tables and Their Characteristics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463E290E-D700-449B-94BA-01EEEBBC4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Logical view of relational database is based on relation</a:t>
            </a:r>
          </a:p>
          <a:p>
            <a:pPr lvl="1"/>
            <a:r>
              <a:rPr lang="en-US" altLang="en-US"/>
              <a:t>Relation thought of as a table</a:t>
            </a:r>
          </a:p>
          <a:p>
            <a:r>
              <a:rPr lang="en-US" altLang="en-US"/>
              <a:t>Table: two-dimensional structure composed of rows and columns</a:t>
            </a:r>
          </a:p>
          <a:p>
            <a:pPr lvl="1"/>
            <a:r>
              <a:rPr lang="en-US" altLang="en-US"/>
              <a:t>Persistent representation of logical relation</a:t>
            </a:r>
          </a:p>
          <a:p>
            <a:r>
              <a:rPr lang="en-US" altLang="en-US"/>
              <a:t>Contains group of related entities</a:t>
            </a:r>
            <a:r>
              <a:rPr lang="en-US" altLang="en-US">
                <a:sym typeface="Wingdings" panose="05000000000000000000" pitchFamily="2" charset="2"/>
              </a:rPr>
              <a:t> (</a:t>
            </a:r>
            <a:r>
              <a:rPr lang="en-US" altLang="en-US"/>
              <a:t>entity set)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>
            <a:extLst>
              <a:ext uri="{FF2B5EF4-FFF2-40B4-BE49-F238E27FC236}">
                <a16:creationId xmlns:a16="http://schemas.microsoft.com/office/drawing/2014/main" id="{4BC33555-BF47-4A5D-8390-1458319FE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669B4E-B799-43A4-84B3-376535C6A8B8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0355" name="Picture 5" descr="G:\DBSystems\Figures\C7888_03\C7888_03\Fig03-25.bmp">
            <a:extLst>
              <a:ext uri="{FF2B5EF4-FFF2-40B4-BE49-F238E27FC236}">
                <a16:creationId xmlns:a16="http://schemas.microsoft.com/office/drawing/2014/main" id="{A3F36FF5-EA06-4FD7-BFCF-A365D6F2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39038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Box 5">
            <a:extLst>
              <a:ext uri="{FF2B5EF4-FFF2-40B4-BE49-F238E27FC236}">
                <a16:creationId xmlns:a16="http://schemas.microsoft.com/office/drawing/2014/main" id="{4EECE734-E6EB-40E9-BD37-3C08AB23B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133600"/>
            <a:ext cx="2667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Comic Sans MS" panose="030F0702030302020204" pitchFamily="66" charset="0"/>
              </a:rPr>
              <a:t>ENROLL contains multiple occurrences of the FK values, but those controlled redundancies won’t cause anomalies as long as referential integrity is enforced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5">
            <a:extLst>
              <a:ext uri="{FF2B5EF4-FFF2-40B4-BE49-F238E27FC236}">
                <a16:creationId xmlns:a16="http://schemas.microsoft.com/office/drawing/2014/main" id="{B4DD813B-7CC1-4EDB-8259-6BEB5E57B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D4BFBE-DF2D-4BED-B523-3608A635C676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403" name="Picture 5" descr="G:\DBSystems\Figures\C7888_03\C7888_03\Fig03-27.bmp">
            <a:extLst>
              <a:ext uri="{FF2B5EF4-FFF2-40B4-BE49-F238E27FC236}">
                <a16:creationId xmlns:a16="http://schemas.microsoft.com/office/drawing/2014/main" id="{E028DB4B-1D66-4B4C-BABF-BCFB8DC0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4469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5" descr="G:\DBSystems\Figures\C7888_03\C7888_03\Fig03-28.bmp">
            <a:extLst>
              <a:ext uri="{FF2B5EF4-FFF2-40B4-BE49-F238E27FC236}">
                <a16:creationId xmlns:a16="http://schemas.microsoft.com/office/drawing/2014/main" id="{F9A35740-9149-4241-95C4-1E9819ACF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73644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4931899-F405-4C9D-97ED-14374F842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Redundancy Revisited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518D8BB-93CF-4AB8-A2AE-876261B16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8839200" cy="5181600"/>
          </a:xfrm>
        </p:spPr>
        <p:txBody>
          <a:bodyPr/>
          <a:lstStyle/>
          <a:p>
            <a:r>
              <a:rPr lang="en-US" altLang="en-US"/>
              <a:t>Data redundancy leads to data anomalies</a:t>
            </a:r>
          </a:p>
          <a:p>
            <a:pPr lvl="1"/>
            <a:r>
              <a:rPr lang="en-US" altLang="en-US"/>
              <a:t>Can destroy the effectiveness of the database</a:t>
            </a:r>
          </a:p>
          <a:p>
            <a:r>
              <a:rPr lang="en-US" altLang="en-US"/>
              <a:t>Foreign keys</a:t>
            </a:r>
          </a:p>
          <a:p>
            <a:pPr lvl="1"/>
            <a:r>
              <a:rPr lang="en-US" altLang="en-US"/>
              <a:t>Control data redundancies by using common attributes shared by tables</a:t>
            </a:r>
          </a:p>
          <a:p>
            <a:pPr lvl="1"/>
            <a:r>
              <a:rPr lang="en-US" altLang="en-US"/>
              <a:t>Crucial to exercising data redundancy control</a:t>
            </a:r>
          </a:p>
          <a:p>
            <a:pPr lvl="1"/>
            <a:r>
              <a:rPr lang="en-US" altLang="en-US"/>
              <a:t>Minimize data redundancies, do not eliminate them</a:t>
            </a:r>
          </a:p>
          <a:p>
            <a:r>
              <a:rPr lang="en-US" altLang="en-US"/>
              <a:t>Sometimes, data redundancy is necessary</a:t>
            </a:r>
          </a:p>
          <a:p>
            <a:pPr lvl="1"/>
            <a:r>
              <a:rPr lang="en-US" altLang="en-US"/>
              <a:t>Ensure transaction speed and/or information requirements; using relational algebra to generate the information can make the system elegant but impractical</a:t>
            </a:r>
          </a:p>
        </p:txBody>
      </p:sp>
      <p:sp>
        <p:nvSpPr>
          <p:cNvPr id="104452" name="Slide Number Placeholder 4">
            <a:extLst>
              <a:ext uri="{FF2B5EF4-FFF2-40B4-BE49-F238E27FC236}">
                <a16:creationId xmlns:a16="http://schemas.microsoft.com/office/drawing/2014/main" id="{B4A80966-E3D8-4CE8-A7D5-A7341DE9D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65C474-CA85-4DD0-A83B-2BCA5C823BD1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5">
            <a:extLst>
              <a:ext uri="{FF2B5EF4-FFF2-40B4-BE49-F238E27FC236}">
                <a16:creationId xmlns:a16="http://schemas.microsoft.com/office/drawing/2014/main" id="{C4632838-AA73-4C61-9D05-92213DEEEA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34D6C1-0D2D-4CD0-BBF7-AE086FE95433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6499" name="Picture 5" descr="G:\DBSystems\Figures\C7888_03\C7888_03\Fig03-30.bmp">
            <a:extLst>
              <a:ext uri="{FF2B5EF4-FFF2-40B4-BE49-F238E27FC236}">
                <a16:creationId xmlns:a16="http://schemas.microsoft.com/office/drawing/2014/main" id="{57073F17-8438-414F-9437-78122188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976813"/>
            <a:ext cx="5638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5">
            <a:extLst>
              <a:ext uri="{FF2B5EF4-FFF2-40B4-BE49-F238E27FC236}">
                <a16:creationId xmlns:a16="http://schemas.microsoft.com/office/drawing/2014/main" id="{F9090C97-AA8D-4EB2-A8BA-79513A60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6494463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TextBox 5">
            <a:extLst>
              <a:ext uri="{FF2B5EF4-FFF2-40B4-BE49-F238E27FC236}">
                <a16:creationId xmlns:a16="http://schemas.microsoft.com/office/drawing/2014/main" id="{3CBD4AC5-A152-4A6D-AE72-62549AA87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1000"/>
            <a:ext cx="23622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omic Sans MS" panose="030F0702030302020204" pitchFamily="66" charset="0"/>
              </a:rPr>
              <a:t>LINE_PRICE is needed, despite PROD_PRICE because the price changes over time and we need historical accuracy</a:t>
            </a:r>
          </a:p>
        </p:txBody>
      </p:sp>
      <p:sp>
        <p:nvSpPr>
          <p:cNvPr id="106502" name="TextBox 6">
            <a:extLst>
              <a:ext uri="{FF2B5EF4-FFF2-40B4-BE49-F238E27FC236}">
                <a16:creationId xmlns:a16="http://schemas.microsoft.com/office/drawing/2014/main" id="{CD8B792E-F366-4291-BCB4-CF653E5C6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33600"/>
            <a:ext cx="2362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omic Sans MS" panose="030F0702030302020204" pitchFamily="66" charset="0"/>
              </a:rPr>
              <a:t>INV_NUMBER and PROD_CODE could serve as a PK for LINE but LINE_NUMBER was added to keep track of the order the data were entered and serve as a reference for customer inquiries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365652B-AC91-44AF-9F4E-0F8B54A81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Indexes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FD9C7FE2-A376-4BA3-81E3-CC6A23BFF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305800" cy="5029200"/>
          </a:xfrm>
        </p:spPr>
        <p:txBody>
          <a:bodyPr/>
          <a:lstStyle/>
          <a:p>
            <a:r>
              <a:rPr lang="en-US" altLang="en-US"/>
              <a:t>Orderly arrangement to logically access rows in a table so all records won’t be searched to find the one you are looking for</a:t>
            </a:r>
          </a:p>
          <a:p>
            <a:r>
              <a:rPr lang="en-US" altLang="en-US"/>
              <a:t>Index key </a:t>
            </a:r>
          </a:p>
          <a:p>
            <a:pPr lvl="1"/>
            <a:r>
              <a:rPr lang="en-US" altLang="en-US"/>
              <a:t>Index’s reference point</a:t>
            </a:r>
          </a:p>
          <a:p>
            <a:pPr lvl="1"/>
            <a:r>
              <a:rPr lang="en-US" altLang="en-US"/>
              <a:t>Points to data location identified by the key</a:t>
            </a:r>
          </a:p>
          <a:p>
            <a:r>
              <a:rPr lang="en-US" altLang="en-US"/>
              <a:t>Unique index</a:t>
            </a:r>
          </a:p>
          <a:p>
            <a:pPr lvl="1"/>
            <a:r>
              <a:rPr lang="en-US" altLang="en-US"/>
              <a:t>Index in which the index key can have only one pointer value (row) associated with it</a:t>
            </a:r>
          </a:p>
          <a:p>
            <a:r>
              <a:rPr lang="en-US" altLang="en-US"/>
              <a:t>Each index is associated with only one table</a:t>
            </a:r>
          </a:p>
        </p:txBody>
      </p:sp>
      <p:sp>
        <p:nvSpPr>
          <p:cNvPr id="108548" name="Slide Number Placeholder 4">
            <a:extLst>
              <a:ext uri="{FF2B5EF4-FFF2-40B4-BE49-F238E27FC236}">
                <a16:creationId xmlns:a16="http://schemas.microsoft.com/office/drawing/2014/main" id="{87DAD373-9B3E-4E8C-8760-EB8D6C9D2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D7DDE7-44D8-43E9-80EA-0359C681B9B3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5">
            <a:extLst>
              <a:ext uri="{FF2B5EF4-FFF2-40B4-BE49-F238E27FC236}">
                <a16:creationId xmlns:a16="http://schemas.microsoft.com/office/drawing/2014/main" id="{4C104F5C-8AFF-4F29-B327-14FC50585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09B9CA-C480-4432-A691-71559DFF2788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595" name="Picture 5" descr="G:\DBSystems\Figures\C7888_03\C7888_03\Fig03-31.bmp">
            <a:extLst>
              <a:ext uri="{FF2B5EF4-FFF2-40B4-BE49-F238E27FC236}">
                <a16:creationId xmlns:a16="http://schemas.microsoft.com/office/drawing/2014/main" id="{A270F6C1-810F-4191-A232-E3B7EB96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73755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Box 5">
            <a:extLst>
              <a:ext uri="{FF2B5EF4-FFF2-40B4-BE49-F238E27FC236}">
                <a16:creationId xmlns:a16="http://schemas.microsoft.com/office/drawing/2014/main" id="{BDFAA15E-0F48-4810-B989-3EFF7AD20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95800"/>
            <a:ext cx="723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Comic Sans MS" panose="030F0702030302020204" pitchFamily="66" charset="0"/>
              </a:rPr>
              <a:t>To look up all the paintings for a specific PAINTER_NUM, the index shows you exactly which records to look at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4">
            <a:extLst>
              <a:ext uri="{FF2B5EF4-FFF2-40B4-BE49-F238E27FC236}">
                <a16:creationId xmlns:a16="http://schemas.microsoft.com/office/drawing/2014/main" id="{D99461BA-6B9E-4649-B89C-7DC1443B9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09ACCD-AF9E-4494-8B00-E6E7EA26F007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997B74C7-1F2C-4128-A595-E8E6BF290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077200" cy="1143000"/>
          </a:xfrm>
        </p:spPr>
        <p:txBody>
          <a:bodyPr/>
          <a:lstStyle/>
          <a:p>
            <a:r>
              <a:rPr lang="en-US" altLang="en-US"/>
              <a:t>Codd’s Relational Database Rules</a:t>
            </a:r>
          </a:p>
        </p:txBody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4B2F861F-9D29-48F1-9A1D-32BB4C99B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1985, Codd published a list of 12 rules to define a relational database system</a:t>
            </a:r>
          </a:p>
          <a:p>
            <a:pPr lvl="1"/>
            <a:r>
              <a:rPr lang="en-US" altLang="en-US"/>
              <a:t>Products marketed as “relational” that did not meet minimum relational standards</a:t>
            </a:r>
          </a:p>
          <a:p>
            <a:r>
              <a:rPr lang="en-US" altLang="en-US"/>
              <a:t>Even dominant database vendors do not fully support all 12 rules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Number Placeholder 4">
            <a:extLst>
              <a:ext uri="{FF2B5EF4-FFF2-40B4-BE49-F238E27FC236}">
                <a16:creationId xmlns:a16="http://schemas.microsoft.com/office/drawing/2014/main" id="{20EDEDF1-DDA7-4C44-AA2B-05E3B2B7E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F8ADD8-DEB8-4F5F-B963-F15F63F8DD1B}" type="slidenum">
              <a:rPr lang="en-US" altLang="en-US" sz="11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1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4691" name="Picture 2">
            <a:extLst>
              <a:ext uri="{FF2B5EF4-FFF2-40B4-BE49-F238E27FC236}">
                <a16:creationId xmlns:a16="http://schemas.microsoft.com/office/drawing/2014/main" id="{352D3A14-20ED-46C7-8072-50FA6C41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28600"/>
            <a:ext cx="6794500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7">
            <a:extLst>
              <a:ext uri="{FF2B5EF4-FFF2-40B4-BE49-F238E27FC236}">
                <a16:creationId xmlns:a16="http://schemas.microsoft.com/office/drawing/2014/main" id="{B0C8BF3D-EF5F-4149-8BEF-53A2AFEE7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F106D4-BB1D-4336-87AF-BB022F2D2BDC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3" name="Picture 5" descr="G:\DBSystems\Figures\C7888_03\C7888_03\Tbl03-01.bmp">
            <a:extLst>
              <a:ext uri="{FF2B5EF4-FFF2-40B4-BE49-F238E27FC236}">
                <a16:creationId xmlns:a16="http://schemas.microsoft.com/office/drawing/2014/main" id="{3E3B99F3-9A06-4E5F-9B19-0C2EE327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838200"/>
            <a:ext cx="84709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DA765ADD-21C1-4AA9-9A71-329C83A26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1E42C7-9692-47A9-B079-A90D739E74A3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11" name="Picture 5" descr="G:\DBSystems\Figures\C7888_03\C7888_03\Fig03-01.bmp">
            <a:extLst>
              <a:ext uri="{FF2B5EF4-FFF2-40B4-BE49-F238E27FC236}">
                <a16:creationId xmlns:a16="http://schemas.microsoft.com/office/drawing/2014/main" id="{EC5559CF-78D5-4F4B-A08D-F058CD34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358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C5064136-C1D9-4963-95CD-1482A8AF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59" name="Text Placeholder 2">
            <a:extLst>
              <a:ext uri="{FF2B5EF4-FFF2-40B4-BE49-F238E27FC236}">
                <a16:creationId xmlns:a16="http://schemas.microsoft.com/office/drawing/2014/main" id="{7D7D7CC8-7F86-4BF3-9ABB-E4D47673A77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60" name="Content Placeholder 3">
            <a:extLst>
              <a:ext uri="{FF2B5EF4-FFF2-40B4-BE49-F238E27FC236}">
                <a16:creationId xmlns:a16="http://schemas.microsoft.com/office/drawing/2014/main" id="{DB8A7A05-1785-4755-AF60-F99AEAC8F8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61" name="Slide Number Placeholder 5">
            <a:extLst>
              <a:ext uri="{FF2B5EF4-FFF2-40B4-BE49-F238E27FC236}">
                <a16:creationId xmlns:a16="http://schemas.microsoft.com/office/drawing/2014/main" id="{9383DCAD-52F5-4C04-BE21-546E05462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A17986-EEB8-46C1-926B-54CF3087090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BFBD453F-703F-4368-9363-DDDF9081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153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3275D45F-30C1-4936-B49A-AF93C4FB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61C42D38-609F-480A-A367-1278706402E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4" name="Content Placeholder 3">
            <a:extLst>
              <a:ext uri="{FF2B5EF4-FFF2-40B4-BE49-F238E27FC236}">
                <a16:creationId xmlns:a16="http://schemas.microsoft.com/office/drawing/2014/main" id="{BEBBFAC8-C622-4222-B00F-6BCF0BB689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5" name="Slide Number Placeholder 5">
            <a:extLst>
              <a:ext uri="{FF2B5EF4-FFF2-40B4-BE49-F238E27FC236}">
                <a16:creationId xmlns:a16="http://schemas.microsoft.com/office/drawing/2014/main" id="{D0C62981-DF95-4EB3-9066-69EA0CEAC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rgbClr val="22222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D74EC6-336E-4185-A22D-78F3482663FF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486" name="Picture 7">
            <a:extLst>
              <a:ext uri="{FF2B5EF4-FFF2-40B4-BE49-F238E27FC236}">
                <a16:creationId xmlns:a16="http://schemas.microsoft.com/office/drawing/2014/main" id="{D05D1F76-69C2-47DA-AAA4-A02392AD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2249</Words>
  <Application>Microsoft Office PowerPoint</Application>
  <PresentationFormat>On-screen Show (4:3)</PresentationFormat>
  <Paragraphs>314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MS PGothic</vt:lpstr>
      <vt:lpstr>Times New Roman</vt:lpstr>
      <vt:lpstr>Wingdings</vt:lpstr>
      <vt:lpstr>Comic Sans MS</vt:lpstr>
      <vt:lpstr>1_Default Design</vt:lpstr>
      <vt:lpstr>Database Systems:  Design, Implementation, and Management Tenth Edition</vt:lpstr>
      <vt:lpstr>Objectives</vt:lpstr>
      <vt:lpstr>Objectives (cont’d.)</vt:lpstr>
      <vt:lpstr>A Logical View of Data</vt:lpstr>
      <vt:lpstr>Tables and Their Characteristics</vt:lpstr>
      <vt:lpstr>PowerPoint Presentation</vt:lpstr>
      <vt:lpstr>PowerPoint Presentation</vt:lpstr>
      <vt:lpstr>PowerPoint Presentation</vt:lpstr>
      <vt:lpstr>PowerPoint Presentation</vt:lpstr>
      <vt:lpstr>Keys</vt:lpstr>
      <vt:lpstr>Keys</vt:lpstr>
      <vt:lpstr>Types of Keys</vt:lpstr>
      <vt:lpstr>Types of Keys</vt:lpstr>
      <vt:lpstr>Types of Keys</vt:lpstr>
      <vt:lpstr>Types of Keys (cont’d.)</vt:lpstr>
      <vt:lpstr>Types of Keys (cont’d.)</vt:lpstr>
      <vt:lpstr>Types of Keys (cont’d.)</vt:lpstr>
      <vt:lpstr>PowerPoint Presentation</vt:lpstr>
      <vt:lpstr>Types of Keys (cont’d.)</vt:lpstr>
      <vt:lpstr>PowerPoint Presentation</vt:lpstr>
      <vt:lpstr>Integrity Rules</vt:lpstr>
      <vt:lpstr>PowerPoint Presentation</vt:lpstr>
      <vt:lpstr>Integrity Rules</vt:lpstr>
      <vt:lpstr>Relational Set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Set Operators (cont’d.)</vt:lpstr>
      <vt:lpstr>Relational Set Operators (cont’d.)</vt:lpstr>
      <vt:lpstr>PowerPoint Presentation</vt:lpstr>
      <vt:lpstr>PowerPoint Presentation</vt:lpstr>
      <vt:lpstr>Relational Set Operators (cont’d.)</vt:lpstr>
      <vt:lpstr>Relational Set Operators (cont’d.)</vt:lpstr>
      <vt:lpstr>Relational Set Operators (cont’d.)</vt:lpstr>
      <vt:lpstr>PowerPoint Presentation</vt:lpstr>
      <vt:lpstr>The Data Dictionary and System Catalog</vt:lpstr>
      <vt:lpstr>PowerPoint Presentation</vt:lpstr>
      <vt:lpstr>The Data Dictionary and System Catalog</vt:lpstr>
      <vt:lpstr>Relationships within the Relational Database</vt:lpstr>
      <vt:lpstr>The 1:M Relationship</vt:lpstr>
      <vt:lpstr>PowerPoint Presentation</vt:lpstr>
      <vt:lpstr>PowerPoint Presentation</vt:lpstr>
      <vt:lpstr>The 1:1 Relationship</vt:lpstr>
      <vt:lpstr>PowerPoint Presentation</vt:lpstr>
      <vt:lpstr>The M:N Relationship</vt:lpstr>
      <vt:lpstr>The M:N Relationship</vt:lpstr>
      <vt:lpstr>The M:N Relationship</vt:lpstr>
      <vt:lpstr>PowerPoint Presentation</vt:lpstr>
      <vt:lpstr>PowerPoint Presentation</vt:lpstr>
      <vt:lpstr>Data Redundancy Revisited</vt:lpstr>
      <vt:lpstr>PowerPoint Presentation</vt:lpstr>
      <vt:lpstr>Indexes</vt:lpstr>
      <vt:lpstr>PowerPoint Presentation</vt:lpstr>
      <vt:lpstr>Codd’s Relational Database Rules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subject/>
  <dc:creator/>
  <cp:lastModifiedBy/>
  <cp:revision>417</cp:revision>
  <dcterms:created xsi:type="dcterms:W3CDTF">2009-10-29T14:03:08Z</dcterms:created>
  <dcterms:modified xsi:type="dcterms:W3CDTF">2021-09-21T03:50:26Z</dcterms:modified>
</cp:coreProperties>
</file>